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5"/>
  </p:notesMasterIdLst>
  <p:handoutMasterIdLst>
    <p:handoutMasterId r:id="rId36"/>
  </p:handoutMasterIdLst>
  <p:sldIdLst>
    <p:sldId id="672" r:id="rId3"/>
    <p:sldId id="626" r:id="rId4"/>
    <p:sldId id="673" r:id="rId5"/>
    <p:sldId id="675" r:id="rId6"/>
    <p:sldId id="674" r:id="rId7"/>
    <p:sldId id="676" r:id="rId8"/>
    <p:sldId id="677" r:id="rId9"/>
    <p:sldId id="696" r:id="rId10"/>
    <p:sldId id="678" r:id="rId11"/>
    <p:sldId id="697" r:id="rId12"/>
    <p:sldId id="679" r:id="rId13"/>
    <p:sldId id="681" r:id="rId14"/>
    <p:sldId id="680" r:id="rId15"/>
    <p:sldId id="682" r:id="rId16"/>
    <p:sldId id="683" r:id="rId17"/>
    <p:sldId id="684" r:id="rId18"/>
    <p:sldId id="685" r:id="rId19"/>
    <p:sldId id="686" r:id="rId20"/>
    <p:sldId id="698" r:id="rId21"/>
    <p:sldId id="699" r:id="rId22"/>
    <p:sldId id="700" r:id="rId23"/>
    <p:sldId id="701" r:id="rId24"/>
    <p:sldId id="702" r:id="rId25"/>
    <p:sldId id="703" r:id="rId26"/>
    <p:sldId id="704" r:id="rId27"/>
    <p:sldId id="705" r:id="rId28"/>
    <p:sldId id="707" r:id="rId29"/>
    <p:sldId id="706" r:id="rId30"/>
    <p:sldId id="708" r:id="rId31"/>
    <p:sldId id="709" r:id="rId32"/>
    <p:sldId id="710" r:id="rId33"/>
    <p:sldId id="71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D7EEF0"/>
    <a:srgbClr val="005828"/>
    <a:srgbClr val="00582A"/>
    <a:srgbClr val="2F473E"/>
    <a:srgbClr val="D2DCFE"/>
    <a:srgbClr val="DAE3FE"/>
    <a:srgbClr val="B9C9FD"/>
    <a:srgbClr val="C0CDF6"/>
    <a:srgbClr val="C7D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06" autoAdjust="0"/>
    <p:restoredTop sz="82064" autoAdjust="0"/>
  </p:normalViewPr>
  <p:slideViewPr>
    <p:cSldViewPr>
      <p:cViewPr varScale="1">
        <p:scale>
          <a:sx n="74" d="100"/>
          <a:sy n="74" d="100"/>
        </p:scale>
        <p:origin x="1699" y="77"/>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4/12/2021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4/12/2021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9186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2746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128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383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2442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7504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3064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5685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0877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829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230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242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257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0259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5964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3619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8347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7044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1324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7454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887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3830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9285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4639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296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94452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191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635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667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2874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658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4/12/2021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4/12/2021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4/12/2021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4/12/2021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4/12/2021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4/12/2021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4/12/2021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4/12/2021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4/12/2021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4/12/2021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4/12/2021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4/12/2021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4/12/2021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4/12/2021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4/12/2021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san.demirtas@yeditepe.edu.t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mailto:basturkc.academic@gmail.com" TargetMode="External"/><Relationship Id="rId4" Type="http://schemas.openxmlformats.org/officeDocument/2006/relationships/hyperlink" Target="mailto:hdemirtas.academic@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ms-local-stream://EpubReader_ADE2322569204327AC5711A0DD3E275C/Content/text/part0007_split_001.html#equation_four_one" TargetMode="External"/><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DATS</a:t>
            </a:r>
            <a: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 50</a:t>
            </a: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1</a:t>
            </a:r>
            <a:b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b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Fundamentals of Data Science</a:t>
            </a:r>
            <a:endParaRPr kumimoji="0" lang="en-US" sz="3200" b="1" i="0" u="none" strike="noStrike" kern="1200" cap="none" spc="0" normalizeH="0" baseline="0" noProof="0" dirty="0">
              <a:ln>
                <a:noFill/>
              </a:ln>
              <a:solidFill>
                <a:srgbClr val="0070C0"/>
              </a:solidFill>
              <a:effectLst/>
              <a:uLnTx/>
              <a:uFillTx/>
              <a:latin typeface="Calibri" pitchFamily="34" charset="0"/>
              <a:ea typeface="+mj-ea"/>
              <a:cs typeface="Calibri" pitchFamily="34" charset="0"/>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marR="0" lvl="0" indent="0" algn="r" defTabSz="914400" rtl="0" eaLnBrk="1" fontAlgn="auto" latinLnBrk="0" hangingPunct="1">
              <a:lnSpc>
                <a:spcPct val="90000"/>
              </a:lnSpc>
              <a:spcBef>
                <a:spcPts val="600"/>
              </a:spcBef>
              <a:spcAft>
                <a:spcPts val="600"/>
              </a:spcAft>
              <a:buClr>
                <a:srgbClr val="007033"/>
              </a:buClr>
              <a:buSzTx/>
              <a:buFont typeface="Arial" pitchFamily="34" charset="0"/>
              <a:buNone/>
              <a:tabLst/>
              <a:defRPr/>
            </a:pP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Spring</a:t>
            </a:r>
            <a:r>
              <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 20</a:t>
            </a: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21</a:t>
            </a:r>
            <a:endPar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endParaRPr>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81000" y="4572000"/>
            <a:ext cx="8534400" cy="1368387"/>
          </a:xfrm>
          <a:prstGeom prst="rect">
            <a:avLst/>
          </a:prstGeom>
          <a:noFill/>
          <a:ln w="9525">
            <a:noFill/>
            <a:miter lim="800000"/>
            <a:headEnd/>
            <a:tailEnd/>
          </a:ln>
        </p:spPr>
        <p:txBody>
          <a:bodyPr lIns="92075" tIns="46038" rIns="92075" bIns="46038"/>
          <a:lstStyle/>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r>
              <a:rPr kumimoji="1" lang="tr-TR" sz="3200" b="1" i="0" u="none" strike="noStrike" kern="1200" cap="none" spc="0" normalizeH="0" baseline="0" noProof="0" dirty="0">
                <a:ln>
                  <a:noFill/>
                </a:ln>
                <a:solidFill>
                  <a:srgbClr val="303030"/>
                </a:solidFill>
                <a:effectLst/>
                <a:uLnTx/>
                <a:uFillTx/>
                <a:latin typeface="Arial"/>
                <a:ea typeface="+mn-ea"/>
                <a:cs typeface="Arial"/>
              </a:rPr>
              <a:t>Hasan Demirtaş</a:t>
            </a: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3">
                  <a:extLst>
                    <a:ext uri="{A12FA001-AC4F-418D-AE19-62706E023703}">
                      <ahyp:hlinkClr xmlns:ahyp="http://schemas.microsoft.com/office/drawing/2018/hyperlinkcolor" val="tx"/>
                    </a:ext>
                  </a:extLst>
                </a:hlinkClick>
              </a:rPr>
              <a:t>hasan.demirtas@yeditepe.edu.tr</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4">
                  <a:extLst>
                    <a:ext uri="{A12FA001-AC4F-418D-AE19-62706E023703}">
                      <ahyp:hlinkClr xmlns:ahyp="http://schemas.microsoft.com/office/drawing/2018/hyperlinkcolor" val="tx"/>
                    </a:ext>
                  </a:extLst>
                </a:hlinkClick>
              </a:rPr>
              <a:t>hdemirtas.academic@gmail.com</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p:txBody>
      </p:sp>
      <p:sp>
        <p:nvSpPr>
          <p:cNvPr id="2" name="Rectangle 1">
            <a:extLst>
              <a:ext uri="{FF2B5EF4-FFF2-40B4-BE49-F238E27FC236}">
                <a16:creationId xmlns:a16="http://schemas.microsoft.com/office/drawing/2014/main" id="{03EB8D5D-A5C5-4008-AC1B-0C258EDD4731}"/>
              </a:ext>
            </a:extLst>
          </p:cNvPr>
          <p:cNvSpPr/>
          <p:nvPr/>
        </p:nvSpPr>
        <p:spPr>
          <a:xfrm>
            <a:off x="381000" y="2743200"/>
            <a:ext cx="4572000" cy="1027974"/>
          </a:xfrm>
          <a:prstGeom prst="rect">
            <a:avLst/>
          </a:prstGeom>
        </p:spPr>
        <p:txBody>
          <a:bodyPr>
            <a:spAutoFit/>
          </a:bodyPr>
          <a:lstStyle/>
          <a:p>
            <a:pPr lvl="0" eaLnBrk="0" hangingPunct="0">
              <a:spcBef>
                <a:spcPct val="20000"/>
              </a:spcBef>
              <a:buClr>
                <a:srgbClr val="D26900"/>
              </a:buClr>
              <a:buSzPct val="75000"/>
              <a:defRPr/>
            </a:pPr>
            <a:r>
              <a:rPr kumimoji="1" lang="tr-TR" sz="3200" b="1" dirty="0">
                <a:solidFill>
                  <a:srgbClr val="303030"/>
                </a:solidFill>
                <a:latin typeface="Arial"/>
                <a:cs typeface="Arial"/>
              </a:rPr>
              <a:t>Cumhur Baştürk</a:t>
            </a:r>
          </a:p>
          <a:p>
            <a:pPr lvl="0" eaLnBrk="0" hangingPunct="0">
              <a:spcBef>
                <a:spcPct val="20000"/>
              </a:spcBef>
              <a:buClr>
                <a:srgbClr val="D26900"/>
              </a:buClr>
              <a:buSzPct val="75000"/>
              <a:defRPr/>
            </a:pPr>
            <a:r>
              <a:rPr kumimoji="1" lang="tr-TR" sz="2400" dirty="0">
                <a:solidFill>
                  <a:srgbClr val="303030"/>
                </a:solidFill>
                <a:latin typeface="Arial"/>
                <a:cs typeface="Arial"/>
                <a:hlinkClick r:id="rId5">
                  <a:extLst>
                    <a:ext uri="{A12FA001-AC4F-418D-AE19-62706E023703}">
                      <ahyp:hlinkClr xmlns:ahyp="http://schemas.microsoft.com/office/drawing/2018/hyperlinkcolor" val="tx"/>
                    </a:ext>
                  </a:extLst>
                </a:hlinkClick>
              </a:rPr>
              <a:t>basturkc.academic@gmail.com</a:t>
            </a:r>
            <a:endParaRPr kumimoji="1" lang="tr-TR" sz="2400" dirty="0">
              <a:solidFill>
                <a:srgbClr val="303030"/>
              </a:solidFill>
              <a:latin typeface="Arial"/>
              <a:cs typeface="Arial"/>
            </a:endParaRPr>
          </a:p>
        </p:txBody>
      </p:sp>
    </p:spTree>
    <p:extLst>
      <p:ext uri="{BB962C8B-B14F-4D97-AF65-F5344CB8AC3E}">
        <p14:creationId xmlns:p14="http://schemas.microsoft.com/office/powerpoint/2010/main" val="32551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2" name="Rectangle 1">
            <a:extLst>
              <a:ext uri="{FF2B5EF4-FFF2-40B4-BE49-F238E27FC236}">
                <a16:creationId xmlns:a16="http://schemas.microsoft.com/office/drawing/2014/main" id="{76FE7430-6F17-4FEF-80D6-49FFFD405115}"/>
              </a:ext>
            </a:extLst>
          </p:cNvPr>
          <p:cNvSpPr/>
          <p:nvPr/>
        </p:nvSpPr>
        <p:spPr>
          <a:xfrm>
            <a:off x="228600" y="1295400"/>
            <a:ext cx="8690112" cy="369332"/>
          </a:xfrm>
          <a:prstGeom prst="rect">
            <a:avLst/>
          </a:prstGeom>
        </p:spPr>
        <p:txBody>
          <a:bodyPr wrap="square">
            <a:spAutoFit/>
          </a:bodyPr>
          <a:lstStyle/>
          <a:p>
            <a:r>
              <a:rPr lang="en-US" b="1" dirty="0">
                <a:solidFill>
                  <a:srgbClr val="000000"/>
                </a:solidFill>
                <a:latin typeface="Times New Roman" panose="02020603050405020304" pitchFamily="18" charset="0"/>
              </a:rPr>
              <a:t>ℓ</a:t>
            </a:r>
            <a:r>
              <a:rPr lang="en-US" b="1" baseline="-25000" dirty="0">
                <a:solidFill>
                  <a:srgbClr val="000000"/>
                </a:solidFill>
                <a:latin typeface="Times New Roman" panose="02020603050405020304" pitchFamily="18" charset="0"/>
              </a:rPr>
              <a:t>2</a:t>
            </a:r>
            <a:r>
              <a:rPr lang="en-US" b="1" dirty="0">
                <a:solidFill>
                  <a:srgbClr val="000000"/>
                </a:solidFill>
                <a:latin typeface="Times New Roman" panose="02020603050405020304" pitchFamily="18" charset="0"/>
              </a:rPr>
              <a:t> norm </a:t>
            </a:r>
            <a:r>
              <a:rPr lang="en-US" dirty="0">
                <a:solidFill>
                  <a:srgbClr val="000000"/>
                </a:solidFill>
                <a:latin typeface="Times New Roman" panose="02020603050405020304" pitchFamily="18" charset="0"/>
              </a:rPr>
              <a:t>of the weight vector</a:t>
            </a:r>
            <a:r>
              <a:rPr lang="tr-TR" dirty="0">
                <a:solidFill>
                  <a:srgbClr val="000000"/>
                </a:solidFill>
                <a:latin typeface="Times New Roman" panose="02020603050405020304" pitchFamily="18" charset="0"/>
              </a:rPr>
              <a:t>:</a:t>
            </a:r>
            <a:endParaRPr lang="de-DE" dirty="0"/>
          </a:p>
        </p:txBody>
      </p:sp>
      <p:pic>
        <p:nvPicPr>
          <p:cNvPr id="3" name="Picture 2">
            <a:extLst>
              <a:ext uri="{FF2B5EF4-FFF2-40B4-BE49-F238E27FC236}">
                <a16:creationId xmlns:a16="http://schemas.microsoft.com/office/drawing/2014/main" id="{F962159D-9EA9-4581-A0BE-A24E81240252}"/>
              </a:ext>
            </a:extLst>
          </p:cNvPr>
          <p:cNvPicPr>
            <a:picLocks noChangeAspect="1"/>
          </p:cNvPicPr>
          <p:nvPr/>
        </p:nvPicPr>
        <p:blipFill>
          <a:blip r:embed="rId3"/>
          <a:stretch>
            <a:fillRect/>
          </a:stretch>
        </p:blipFill>
        <p:spPr>
          <a:xfrm>
            <a:off x="228600" y="1858387"/>
            <a:ext cx="3962400" cy="567901"/>
          </a:xfrm>
          <a:prstGeom prst="rect">
            <a:avLst/>
          </a:prstGeom>
        </p:spPr>
      </p:pic>
      <p:sp>
        <p:nvSpPr>
          <p:cNvPr id="4" name="Rectangle 3">
            <a:extLst>
              <a:ext uri="{FF2B5EF4-FFF2-40B4-BE49-F238E27FC236}">
                <a16:creationId xmlns:a16="http://schemas.microsoft.com/office/drawing/2014/main" id="{D013F5EF-4957-4C13-863A-16FEAB280FA7}"/>
              </a:ext>
            </a:extLst>
          </p:cNvPr>
          <p:cNvSpPr/>
          <p:nvPr/>
        </p:nvSpPr>
        <p:spPr>
          <a:xfrm>
            <a:off x="4274127" y="1988448"/>
            <a:ext cx="4648200" cy="307777"/>
          </a:xfrm>
          <a:prstGeom prst="rect">
            <a:avLst/>
          </a:prstGeom>
        </p:spPr>
        <p:txBody>
          <a:bodyPr wrap="square">
            <a:spAutoFit/>
          </a:bodyPr>
          <a:lstStyle/>
          <a:p>
            <a:r>
              <a:rPr lang="en-US" sz="1400" dirty="0">
                <a:latin typeface="CIDFont+F1"/>
              </a:rPr>
              <a:t>We want to bound the</a:t>
            </a:r>
            <a:r>
              <a:rPr lang="tr-TR" sz="1400" dirty="0">
                <a:latin typeface="CIDFont+F1"/>
              </a:rPr>
              <a:t> </a:t>
            </a:r>
            <a:r>
              <a:rPr lang="de-DE" sz="1400" dirty="0">
                <a:latin typeface="CIDFont+F1"/>
              </a:rPr>
              <a:t>regression parameters</a:t>
            </a:r>
            <a:r>
              <a:rPr lang="tr-TR" sz="1400" dirty="0">
                <a:latin typeface="CIDFont+F1"/>
              </a:rPr>
              <a:t> </a:t>
            </a:r>
            <a:r>
              <a:rPr lang="de-DE" sz="1400" dirty="0">
                <a:latin typeface="CIDFont+F1"/>
              </a:rPr>
              <a:t>by "c"(</a:t>
            </a:r>
            <a:r>
              <a:rPr lang="en-US" sz="1400" b="1" dirty="0">
                <a:solidFill>
                  <a:srgbClr val="000000"/>
                </a:solidFill>
                <a:latin typeface="Times New Roman" panose="02020603050405020304" pitchFamily="18" charset="0"/>
              </a:rPr>
              <a:t>ℓ</a:t>
            </a:r>
            <a:r>
              <a:rPr lang="en-US" sz="1400" b="1" baseline="-25000" dirty="0">
                <a:solidFill>
                  <a:srgbClr val="000000"/>
                </a:solidFill>
                <a:latin typeface="Times New Roman" panose="02020603050405020304" pitchFamily="18" charset="0"/>
              </a:rPr>
              <a:t>2</a:t>
            </a:r>
            <a:r>
              <a:rPr lang="en-US" sz="1400" b="1" dirty="0">
                <a:solidFill>
                  <a:srgbClr val="000000"/>
                </a:solidFill>
                <a:latin typeface="Times New Roman" panose="02020603050405020304" pitchFamily="18" charset="0"/>
              </a:rPr>
              <a:t> norm</a:t>
            </a:r>
            <a:r>
              <a:rPr lang="de-DE" sz="1400" dirty="0">
                <a:latin typeface="CIDFont+F1"/>
              </a:rPr>
              <a:t>)</a:t>
            </a:r>
            <a:endParaRPr lang="de-DE" sz="1400" dirty="0"/>
          </a:p>
        </p:txBody>
      </p:sp>
      <p:sp>
        <p:nvSpPr>
          <p:cNvPr id="6" name="Rectangle 5">
            <a:extLst>
              <a:ext uri="{FF2B5EF4-FFF2-40B4-BE49-F238E27FC236}">
                <a16:creationId xmlns:a16="http://schemas.microsoft.com/office/drawing/2014/main" id="{1A7833B7-32B9-4FDD-9CF4-B6FBADF3CBA6}"/>
              </a:ext>
            </a:extLst>
          </p:cNvPr>
          <p:cNvSpPr/>
          <p:nvPr/>
        </p:nvSpPr>
        <p:spPr>
          <a:xfrm>
            <a:off x="1872063" y="2546405"/>
            <a:ext cx="4637873" cy="369332"/>
          </a:xfrm>
          <a:prstGeom prst="rect">
            <a:avLst/>
          </a:prstGeom>
        </p:spPr>
        <p:txBody>
          <a:bodyPr wrap="none">
            <a:spAutoFit/>
          </a:bodyPr>
          <a:lstStyle/>
          <a:p>
            <a:r>
              <a:rPr lang="en-US" dirty="0">
                <a:solidFill>
                  <a:srgbClr val="000000"/>
                </a:solidFill>
                <a:latin typeface="Times New Roman" panose="02020603050405020304" pitchFamily="18" charset="0"/>
              </a:rPr>
              <a:t>A 2D example for illustration purposes (β1, β2):</a:t>
            </a:r>
            <a:endParaRPr lang="de-DE" dirty="0">
              <a:solidFill>
                <a:srgbClr val="000000"/>
              </a:solidFill>
              <a:latin typeface="Times New Roman" panose="02020603050405020304" pitchFamily="18" charset="0"/>
            </a:endParaRPr>
          </a:p>
        </p:txBody>
      </p:sp>
      <p:pic>
        <p:nvPicPr>
          <p:cNvPr id="7" name="Picture 6">
            <a:extLst>
              <a:ext uri="{FF2B5EF4-FFF2-40B4-BE49-F238E27FC236}">
                <a16:creationId xmlns:a16="http://schemas.microsoft.com/office/drawing/2014/main" id="{7BDF4559-7696-4919-8526-75E2CEEADAB9}"/>
              </a:ext>
            </a:extLst>
          </p:cNvPr>
          <p:cNvPicPr>
            <a:picLocks noChangeAspect="1"/>
          </p:cNvPicPr>
          <p:nvPr/>
        </p:nvPicPr>
        <p:blipFill>
          <a:blip r:embed="rId4"/>
          <a:stretch>
            <a:fillRect/>
          </a:stretch>
        </p:blipFill>
        <p:spPr>
          <a:xfrm>
            <a:off x="1491171" y="3165918"/>
            <a:ext cx="5565912" cy="2900878"/>
          </a:xfrm>
          <a:prstGeom prst="rect">
            <a:avLst/>
          </a:prstGeom>
        </p:spPr>
      </p:pic>
    </p:spTree>
    <p:extLst>
      <p:ext uri="{BB962C8B-B14F-4D97-AF65-F5344CB8AC3E}">
        <p14:creationId xmlns:p14="http://schemas.microsoft.com/office/powerpoint/2010/main" val="2361112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2" name="Rectangle 1">
            <a:extLst>
              <a:ext uri="{FF2B5EF4-FFF2-40B4-BE49-F238E27FC236}">
                <a16:creationId xmlns:a16="http://schemas.microsoft.com/office/drawing/2014/main" id="{2BE01309-9CC5-4D3A-AAA2-FF70708FC18E}"/>
              </a:ext>
            </a:extLst>
          </p:cNvPr>
          <p:cNvSpPr/>
          <p:nvPr/>
        </p:nvSpPr>
        <p:spPr>
          <a:xfrm>
            <a:off x="152400" y="1219200"/>
            <a:ext cx="3296415" cy="307777"/>
          </a:xfrm>
          <a:prstGeom prst="rect">
            <a:avLst/>
          </a:prstGeom>
        </p:spPr>
        <p:txBody>
          <a:bodyPr wrap="none">
            <a:spAutoFit/>
          </a:bodyPr>
          <a:lstStyle/>
          <a:p>
            <a:r>
              <a:rPr lang="en-US" sz="1400" dirty="0">
                <a:latin typeface="CIDFont+F2"/>
              </a:rPr>
              <a:t>Formal representation of Ridge regression:</a:t>
            </a:r>
            <a:endParaRPr lang="de-DE" sz="1400" dirty="0">
              <a:latin typeface="CIDFont+F2"/>
            </a:endParaRPr>
          </a:p>
        </p:txBody>
      </p:sp>
      <p:sp>
        <p:nvSpPr>
          <p:cNvPr id="4" name="Rectangle 3">
            <a:extLst>
              <a:ext uri="{FF2B5EF4-FFF2-40B4-BE49-F238E27FC236}">
                <a16:creationId xmlns:a16="http://schemas.microsoft.com/office/drawing/2014/main" id="{132EB543-7A59-4AC1-B23A-A4BB3C7C3ADF}"/>
              </a:ext>
            </a:extLst>
          </p:cNvPr>
          <p:cNvSpPr/>
          <p:nvPr/>
        </p:nvSpPr>
        <p:spPr>
          <a:xfrm>
            <a:off x="155864" y="3494946"/>
            <a:ext cx="8686800" cy="954107"/>
          </a:xfrm>
          <a:prstGeom prst="rect">
            <a:avLst/>
          </a:prstGeom>
        </p:spPr>
        <p:txBody>
          <a:bodyPr wrap="square">
            <a:spAutoFit/>
          </a:bodyPr>
          <a:lstStyle/>
          <a:p>
            <a:r>
              <a:rPr lang="de-DE" sz="1400" dirty="0">
                <a:latin typeface="CIDFont+F2"/>
              </a:rPr>
              <a:t>Solution:</a:t>
            </a:r>
          </a:p>
          <a:p>
            <a:r>
              <a:rPr lang="en-US" sz="1400" dirty="0">
                <a:latin typeface="CIDFont+F2"/>
              </a:rPr>
              <a:t>– Take the partial derivatives of F with respect to λ, β0, β1, β2</a:t>
            </a:r>
            <a:r>
              <a:rPr lang="tr-TR" sz="1400" dirty="0">
                <a:latin typeface="CIDFont+F2"/>
              </a:rPr>
              <a:t> </a:t>
            </a:r>
            <a:r>
              <a:rPr lang="en-US" sz="1400" dirty="0">
                <a:latin typeface="CIDFont+F2"/>
              </a:rPr>
              <a:t>and solve for the system of equations</a:t>
            </a:r>
          </a:p>
          <a:p>
            <a:r>
              <a:rPr lang="en-US" sz="1400" dirty="0">
                <a:latin typeface="CIDFont+F2"/>
              </a:rPr>
              <a:t>– Use a numerical method (find the parameters that minimize</a:t>
            </a:r>
            <a:r>
              <a:rPr lang="tr-TR" sz="1400" dirty="0">
                <a:latin typeface="CIDFont+F2"/>
              </a:rPr>
              <a:t> </a:t>
            </a:r>
            <a:r>
              <a:rPr lang="en-US" sz="1400" dirty="0">
                <a:latin typeface="CIDFont+F2"/>
              </a:rPr>
              <a:t>the function F for different </a:t>
            </a:r>
            <a:r>
              <a:rPr lang="en-US" sz="1400" dirty="0" err="1">
                <a:latin typeface="CIDFont+F2"/>
              </a:rPr>
              <a:t>λ’s</a:t>
            </a:r>
            <a:r>
              <a:rPr lang="en-US" sz="1400" dirty="0">
                <a:latin typeface="CIDFont+F2"/>
              </a:rPr>
              <a:t>) like Gradient Descent</a:t>
            </a:r>
          </a:p>
          <a:p>
            <a:r>
              <a:rPr lang="en-US" sz="1400" dirty="0">
                <a:latin typeface="CIDFont+F2"/>
              </a:rPr>
              <a:t>– Use Cross Validation (split data set into training and test)</a:t>
            </a:r>
            <a:r>
              <a:rPr lang="tr-TR" sz="1400" dirty="0">
                <a:latin typeface="CIDFont+F2"/>
              </a:rPr>
              <a:t> </a:t>
            </a:r>
            <a:r>
              <a:rPr lang="en-US" sz="1400" dirty="0">
                <a:latin typeface="CIDFont+F2"/>
              </a:rPr>
              <a:t>and use the λ that minimizes test error</a:t>
            </a:r>
            <a:endParaRPr lang="de-DE" sz="1400" dirty="0">
              <a:latin typeface="CIDFont+F2"/>
            </a:endParaRPr>
          </a:p>
        </p:txBody>
      </p:sp>
      <p:pic>
        <p:nvPicPr>
          <p:cNvPr id="6" name="Picture 5">
            <a:extLst>
              <a:ext uri="{FF2B5EF4-FFF2-40B4-BE49-F238E27FC236}">
                <a16:creationId xmlns:a16="http://schemas.microsoft.com/office/drawing/2014/main" id="{C70C978A-07ED-48C4-B8FE-B84857EA039E}"/>
              </a:ext>
            </a:extLst>
          </p:cNvPr>
          <p:cNvPicPr>
            <a:picLocks noChangeAspect="1"/>
          </p:cNvPicPr>
          <p:nvPr/>
        </p:nvPicPr>
        <p:blipFill>
          <a:blip r:embed="rId3"/>
          <a:stretch>
            <a:fillRect/>
          </a:stretch>
        </p:blipFill>
        <p:spPr>
          <a:xfrm>
            <a:off x="1600200" y="1668754"/>
            <a:ext cx="5324237" cy="1647978"/>
          </a:xfrm>
          <a:prstGeom prst="rect">
            <a:avLst/>
          </a:prstGeom>
        </p:spPr>
      </p:pic>
      <p:sp>
        <p:nvSpPr>
          <p:cNvPr id="7" name="Rectangle 6">
            <a:extLst>
              <a:ext uri="{FF2B5EF4-FFF2-40B4-BE49-F238E27FC236}">
                <a16:creationId xmlns:a16="http://schemas.microsoft.com/office/drawing/2014/main" id="{8C4F096F-22A6-4670-A807-5279515BD9F8}"/>
              </a:ext>
            </a:extLst>
          </p:cNvPr>
          <p:cNvSpPr/>
          <p:nvPr/>
        </p:nvSpPr>
        <p:spPr>
          <a:xfrm>
            <a:off x="152400" y="4563023"/>
            <a:ext cx="8763000" cy="2031325"/>
          </a:xfrm>
          <a:prstGeom prst="rect">
            <a:avLst/>
          </a:prstGeom>
        </p:spPr>
        <p:txBody>
          <a:bodyPr wrap="square">
            <a:spAutoFit/>
          </a:bodyPr>
          <a:lstStyle/>
          <a:p>
            <a:r>
              <a:rPr lang="de-DE" sz="1400" dirty="0">
                <a:latin typeface="CIDFont+F2"/>
              </a:rPr>
              <a:t>• Pros</a:t>
            </a:r>
          </a:p>
          <a:p>
            <a:r>
              <a:rPr lang="en-US" sz="1400" dirty="0">
                <a:latin typeface="CIDFont+F2"/>
              </a:rPr>
              <a:t>– Works great for low signal datasets</a:t>
            </a:r>
            <a:endParaRPr lang="tr-TR" sz="1400" dirty="0">
              <a:latin typeface="CIDFont+F2"/>
            </a:endParaRPr>
          </a:p>
          <a:p>
            <a:r>
              <a:rPr lang="de-DE" sz="1400" dirty="0">
                <a:latin typeface="CIDFont+F2"/>
              </a:rPr>
              <a:t>– Good for multicollinearity</a:t>
            </a:r>
          </a:p>
          <a:p>
            <a:r>
              <a:rPr lang="en-US" sz="1400" dirty="0">
                <a:latin typeface="CIDFont+F2"/>
              </a:rPr>
              <a:t>– Biased but smaller variance and smaller MSE</a:t>
            </a:r>
          </a:p>
          <a:p>
            <a:r>
              <a:rPr lang="de-DE" sz="1400" dirty="0">
                <a:latin typeface="CIDFont+F2"/>
              </a:rPr>
              <a:t>• Cons</a:t>
            </a:r>
          </a:p>
          <a:p>
            <a:r>
              <a:rPr lang="en-US" sz="1400" dirty="0">
                <a:latin typeface="CIDFont+F2"/>
              </a:rPr>
              <a:t>– Shrinks coefficients to zero but cannot produce a </a:t>
            </a:r>
            <a:r>
              <a:rPr lang="en-US" sz="1400" dirty="0" err="1">
                <a:latin typeface="CIDFont+F2"/>
              </a:rPr>
              <a:t>parsiminous</a:t>
            </a:r>
            <a:r>
              <a:rPr lang="tr-TR" sz="1400" dirty="0">
                <a:latin typeface="CIDFont+F2"/>
              </a:rPr>
              <a:t> </a:t>
            </a:r>
            <a:r>
              <a:rPr lang="en-US" sz="1400" dirty="0">
                <a:latin typeface="CIDFont+F2"/>
              </a:rPr>
              <a:t>model (coefficients are all zero or not)</a:t>
            </a:r>
          </a:p>
          <a:p>
            <a:r>
              <a:rPr lang="en-US" sz="1400" dirty="0">
                <a:latin typeface="CIDFont+F2"/>
              </a:rPr>
              <a:t>– Since Ridge regression has a circular constraint with no sharp</a:t>
            </a:r>
            <a:r>
              <a:rPr lang="tr-TR" sz="1400" dirty="0">
                <a:latin typeface="CIDFont+F2"/>
              </a:rPr>
              <a:t> </a:t>
            </a:r>
            <a:r>
              <a:rPr lang="en-US" sz="1400" dirty="0">
                <a:latin typeface="CIDFont+F2"/>
              </a:rPr>
              <a:t>points, this intersection will not generally occur on an axis, and</a:t>
            </a:r>
            <a:r>
              <a:rPr lang="tr-TR" sz="1400" dirty="0">
                <a:latin typeface="CIDFont+F2"/>
              </a:rPr>
              <a:t> </a:t>
            </a:r>
            <a:r>
              <a:rPr lang="en-US" sz="1400" dirty="0">
                <a:latin typeface="CIDFont+F2"/>
              </a:rPr>
              <a:t>so the ridge regression coefficient estimates will be non-zero</a:t>
            </a:r>
          </a:p>
          <a:p>
            <a:r>
              <a:rPr lang="en-US" sz="1400" dirty="0">
                <a:latin typeface="CIDFont+F2"/>
              </a:rPr>
              <a:t>– Therefore not suitable for variable selection or for assessing</a:t>
            </a:r>
            <a:r>
              <a:rPr lang="tr-TR" sz="1400" dirty="0">
                <a:latin typeface="CIDFont+F2"/>
              </a:rPr>
              <a:t> </a:t>
            </a:r>
            <a:r>
              <a:rPr lang="en-US" sz="1400" dirty="0">
                <a:latin typeface="CIDFont+F2"/>
              </a:rPr>
              <a:t>the relative importance of each predictor.</a:t>
            </a:r>
            <a:endParaRPr lang="de-DE" sz="1400" dirty="0">
              <a:latin typeface="CIDFont+F2"/>
            </a:endParaRPr>
          </a:p>
        </p:txBody>
      </p:sp>
    </p:spTree>
    <p:extLst>
      <p:ext uri="{BB962C8B-B14F-4D97-AF65-F5344CB8AC3E}">
        <p14:creationId xmlns:p14="http://schemas.microsoft.com/office/powerpoint/2010/main" val="3362618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4" name="Rectangle 3">
            <a:extLst>
              <a:ext uri="{FF2B5EF4-FFF2-40B4-BE49-F238E27FC236}">
                <a16:creationId xmlns:a16="http://schemas.microsoft.com/office/drawing/2014/main" id="{9B6B1CA1-9C95-44FA-B691-B1412CE0E772}"/>
              </a:ext>
            </a:extLst>
          </p:cNvPr>
          <p:cNvSpPr/>
          <p:nvPr/>
        </p:nvSpPr>
        <p:spPr>
          <a:xfrm>
            <a:off x="228600" y="1219200"/>
            <a:ext cx="8690112" cy="369332"/>
          </a:xfrm>
          <a:prstGeom prst="rect">
            <a:avLst/>
          </a:prstGeom>
        </p:spPr>
        <p:txBody>
          <a:bodyPr wrap="square">
            <a:spAutoFit/>
          </a:bodyPr>
          <a:lstStyle/>
          <a:p>
            <a:r>
              <a:rPr lang="en-US" dirty="0">
                <a:solidFill>
                  <a:srgbClr val="0070C0"/>
                </a:solidFill>
                <a:latin typeface="Times New Roman" panose="02020603050405020304" pitchFamily="18" charset="0"/>
              </a:rPr>
              <a:t>Lasso Regression </a:t>
            </a:r>
            <a:r>
              <a:rPr lang="en-US" dirty="0">
                <a:solidFill>
                  <a:srgbClr val="000000"/>
                </a:solidFill>
                <a:latin typeface="CIDFont+F1"/>
              </a:rPr>
              <a:t>(</a:t>
            </a:r>
            <a:r>
              <a:rPr lang="en-US" dirty="0">
                <a:solidFill>
                  <a:srgbClr val="000000"/>
                </a:solidFill>
                <a:latin typeface="Times New Roman" panose="02020603050405020304" pitchFamily="18" charset="0"/>
              </a:rPr>
              <a:t>Least Absolute Shrinkage &amp; Selection Operator</a:t>
            </a:r>
            <a:r>
              <a:rPr lang="en-US" dirty="0">
                <a:solidFill>
                  <a:srgbClr val="000000"/>
                </a:solidFill>
                <a:latin typeface="CIDFont+F1"/>
              </a:rPr>
              <a:t>)</a:t>
            </a:r>
            <a:endParaRPr lang="de-DE" dirty="0"/>
          </a:p>
        </p:txBody>
      </p:sp>
      <p:sp>
        <p:nvSpPr>
          <p:cNvPr id="2" name="Rectangle 1">
            <a:extLst>
              <a:ext uri="{FF2B5EF4-FFF2-40B4-BE49-F238E27FC236}">
                <a16:creationId xmlns:a16="http://schemas.microsoft.com/office/drawing/2014/main" id="{F8EFEC80-D53F-4BB0-AD1E-688270C6F85D}"/>
              </a:ext>
            </a:extLst>
          </p:cNvPr>
          <p:cNvSpPr/>
          <p:nvPr/>
        </p:nvSpPr>
        <p:spPr>
          <a:xfrm>
            <a:off x="263388" y="1667010"/>
            <a:ext cx="8652012" cy="923330"/>
          </a:xfrm>
          <a:prstGeom prst="rect">
            <a:avLst/>
          </a:prstGeom>
        </p:spPr>
        <p:txBody>
          <a:bodyPr wrap="square">
            <a:spAutoFit/>
          </a:bodyPr>
          <a:lstStyle/>
          <a:p>
            <a:r>
              <a:rPr lang="tr-TR" dirty="0">
                <a:solidFill>
                  <a:srgbClr val="000000"/>
                </a:solidFill>
                <a:latin typeface="Times New Roman" panose="02020603050405020304" pitchFamily="18" charset="0"/>
              </a:rPr>
              <a:t>It </a:t>
            </a:r>
            <a:r>
              <a:rPr lang="en-US" dirty="0">
                <a:solidFill>
                  <a:srgbClr val="000000"/>
                </a:solidFill>
                <a:latin typeface="Times New Roman" panose="02020603050405020304" pitchFamily="18" charset="0"/>
              </a:rPr>
              <a:t>is another regularized version of Linear Regression: just like Ridge Regression, it adds a regularization term to the cost function, but it uses the </a:t>
            </a:r>
            <a:r>
              <a:rPr lang="en-US" b="1" dirty="0">
                <a:solidFill>
                  <a:srgbClr val="000000"/>
                </a:solidFill>
                <a:latin typeface="Times New Roman" panose="02020603050405020304" pitchFamily="18" charset="0"/>
              </a:rPr>
              <a:t>ℓ1 norm </a:t>
            </a:r>
            <a:r>
              <a:rPr lang="en-US" dirty="0">
                <a:solidFill>
                  <a:srgbClr val="000000"/>
                </a:solidFill>
                <a:latin typeface="Times New Roman" panose="02020603050405020304" pitchFamily="18" charset="0"/>
              </a:rPr>
              <a:t>of the weight vector instead of </a:t>
            </a:r>
            <a:r>
              <a:rPr lang="en-US" i="1" dirty="0">
                <a:solidFill>
                  <a:srgbClr val="000000"/>
                </a:solidFill>
                <a:latin typeface="Times New Roman" panose="02020603050405020304" pitchFamily="18" charset="0"/>
              </a:rPr>
              <a:t>half the square of the ℓ2 norm</a:t>
            </a:r>
            <a:endParaRPr lang="de-DE" i="1" dirty="0">
              <a:solidFill>
                <a:srgbClr val="000000"/>
              </a:solidFill>
              <a:latin typeface="Times New Roman" panose="02020603050405020304" pitchFamily="18" charset="0"/>
            </a:endParaRPr>
          </a:p>
        </p:txBody>
      </p:sp>
      <p:pic>
        <p:nvPicPr>
          <p:cNvPr id="6" name="Picture 5">
            <a:extLst>
              <a:ext uri="{FF2B5EF4-FFF2-40B4-BE49-F238E27FC236}">
                <a16:creationId xmlns:a16="http://schemas.microsoft.com/office/drawing/2014/main" id="{405C7164-FCD6-4CF4-B78E-6EB6D637AEF4}"/>
              </a:ext>
            </a:extLst>
          </p:cNvPr>
          <p:cNvPicPr>
            <a:picLocks noChangeAspect="1"/>
          </p:cNvPicPr>
          <p:nvPr/>
        </p:nvPicPr>
        <p:blipFill>
          <a:blip r:embed="rId3"/>
          <a:stretch>
            <a:fillRect/>
          </a:stretch>
        </p:blipFill>
        <p:spPr>
          <a:xfrm>
            <a:off x="2057400" y="2955563"/>
            <a:ext cx="4374212" cy="1057363"/>
          </a:xfrm>
          <a:prstGeom prst="rect">
            <a:avLst/>
          </a:prstGeom>
        </p:spPr>
      </p:pic>
    </p:spTree>
    <p:extLst>
      <p:ext uri="{BB962C8B-B14F-4D97-AF65-F5344CB8AC3E}">
        <p14:creationId xmlns:p14="http://schemas.microsoft.com/office/powerpoint/2010/main" val="3095660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3" name="Rectangle 2">
            <a:extLst>
              <a:ext uri="{FF2B5EF4-FFF2-40B4-BE49-F238E27FC236}">
                <a16:creationId xmlns:a16="http://schemas.microsoft.com/office/drawing/2014/main" id="{B9615C80-B364-40B3-B5DE-B541C76DA168}"/>
              </a:ext>
            </a:extLst>
          </p:cNvPr>
          <p:cNvSpPr/>
          <p:nvPr/>
        </p:nvSpPr>
        <p:spPr>
          <a:xfrm>
            <a:off x="228600" y="1757065"/>
            <a:ext cx="4171527" cy="369332"/>
          </a:xfrm>
          <a:prstGeom prst="rect">
            <a:avLst/>
          </a:prstGeom>
        </p:spPr>
        <p:txBody>
          <a:bodyPr wrap="none">
            <a:spAutoFit/>
          </a:bodyPr>
          <a:lstStyle/>
          <a:p>
            <a:r>
              <a:rPr lang="en-US" dirty="0">
                <a:solidFill>
                  <a:srgbClr val="000000"/>
                </a:solidFill>
                <a:latin typeface="Times New Roman" panose="02020603050405020304" pitchFamily="18" charset="0"/>
              </a:rPr>
              <a:t>Formal representation of Lasso regression:</a:t>
            </a:r>
            <a:endParaRPr lang="de-DE" dirty="0">
              <a:solidFill>
                <a:srgbClr val="00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E1773522-AAC0-4904-9156-3FE1F5C91F56}"/>
              </a:ext>
            </a:extLst>
          </p:cNvPr>
          <p:cNvPicPr>
            <a:picLocks noChangeAspect="1"/>
          </p:cNvPicPr>
          <p:nvPr/>
        </p:nvPicPr>
        <p:blipFill>
          <a:blip r:embed="rId3"/>
          <a:stretch>
            <a:fillRect/>
          </a:stretch>
        </p:blipFill>
        <p:spPr>
          <a:xfrm>
            <a:off x="1785514" y="2233987"/>
            <a:ext cx="5229225" cy="1018503"/>
          </a:xfrm>
          <a:prstGeom prst="rect">
            <a:avLst/>
          </a:prstGeom>
        </p:spPr>
      </p:pic>
      <p:pic>
        <p:nvPicPr>
          <p:cNvPr id="6" name="Picture 5">
            <a:extLst>
              <a:ext uri="{FF2B5EF4-FFF2-40B4-BE49-F238E27FC236}">
                <a16:creationId xmlns:a16="http://schemas.microsoft.com/office/drawing/2014/main" id="{AECAAC92-E661-4FDB-BDA8-E4AA20B5B026}"/>
              </a:ext>
            </a:extLst>
          </p:cNvPr>
          <p:cNvPicPr>
            <a:picLocks noChangeAspect="1"/>
          </p:cNvPicPr>
          <p:nvPr/>
        </p:nvPicPr>
        <p:blipFill>
          <a:blip r:embed="rId4"/>
          <a:stretch>
            <a:fillRect/>
          </a:stretch>
        </p:blipFill>
        <p:spPr>
          <a:xfrm>
            <a:off x="1454520" y="3563573"/>
            <a:ext cx="5891212" cy="2774891"/>
          </a:xfrm>
          <a:prstGeom prst="rect">
            <a:avLst/>
          </a:prstGeom>
        </p:spPr>
      </p:pic>
    </p:spTree>
    <p:extLst>
      <p:ext uri="{BB962C8B-B14F-4D97-AF65-F5344CB8AC3E}">
        <p14:creationId xmlns:p14="http://schemas.microsoft.com/office/powerpoint/2010/main" val="2141281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pic>
        <p:nvPicPr>
          <p:cNvPr id="2" name="Picture 1">
            <a:extLst>
              <a:ext uri="{FF2B5EF4-FFF2-40B4-BE49-F238E27FC236}">
                <a16:creationId xmlns:a16="http://schemas.microsoft.com/office/drawing/2014/main" id="{8E5A386E-0DC6-4559-A144-B697AFEE17C2}"/>
              </a:ext>
            </a:extLst>
          </p:cNvPr>
          <p:cNvPicPr>
            <a:picLocks noChangeAspect="1"/>
          </p:cNvPicPr>
          <p:nvPr/>
        </p:nvPicPr>
        <p:blipFill>
          <a:blip r:embed="rId3"/>
          <a:stretch>
            <a:fillRect/>
          </a:stretch>
        </p:blipFill>
        <p:spPr>
          <a:xfrm>
            <a:off x="2699425" y="1368136"/>
            <a:ext cx="3745149" cy="2095500"/>
          </a:xfrm>
          <a:prstGeom prst="rect">
            <a:avLst/>
          </a:prstGeom>
        </p:spPr>
      </p:pic>
      <p:sp>
        <p:nvSpPr>
          <p:cNvPr id="3" name="Rectangle 2">
            <a:extLst>
              <a:ext uri="{FF2B5EF4-FFF2-40B4-BE49-F238E27FC236}">
                <a16:creationId xmlns:a16="http://schemas.microsoft.com/office/drawing/2014/main" id="{AFF5A48C-3BD4-4DCD-B6F2-EB8A9DEABDBD}"/>
              </a:ext>
            </a:extLst>
          </p:cNvPr>
          <p:cNvSpPr/>
          <p:nvPr/>
        </p:nvSpPr>
        <p:spPr>
          <a:xfrm>
            <a:off x="228600" y="3629890"/>
            <a:ext cx="8690112" cy="1754326"/>
          </a:xfrm>
          <a:prstGeom prst="rect">
            <a:avLst/>
          </a:prstGeom>
        </p:spPr>
        <p:txBody>
          <a:bodyPr wrap="square">
            <a:spAutoFit/>
          </a:bodyPr>
          <a:lstStyle/>
          <a:p>
            <a:r>
              <a:rPr lang="en-US" dirty="0">
                <a:solidFill>
                  <a:srgbClr val="000000"/>
                </a:solidFill>
                <a:latin typeface="Times New Roman" panose="02020603050405020304" pitchFamily="18" charset="0"/>
              </a:rPr>
              <a:t>An important characteristic of Lasso Regression is that it tends to completely eliminate the weights of the least important features (i.e., set them to zero). For example, the dashed line in the right plot on </a:t>
            </a:r>
            <a:r>
              <a:rPr lang="en-US" dirty="0">
                <a:solidFill>
                  <a:srgbClr val="8E0012"/>
                </a:solidFill>
                <a:latin typeface="Times New Roman" panose="02020603050405020304" pitchFamily="18" charset="0"/>
              </a:rPr>
              <a:t>Figure </a:t>
            </a:r>
            <a:r>
              <a:rPr lang="en-US" dirty="0">
                <a:solidFill>
                  <a:srgbClr val="000000"/>
                </a:solidFill>
                <a:latin typeface="Times New Roman" panose="02020603050405020304" pitchFamily="18" charset="0"/>
              </a:rPr>
              <a:t>(with </a:t>
            </a:r>
            <a:r>
              <a:rPr lang="en-US" i="1" dirty="0">
                <a:solidFill>
                  <a:srgbClr val="000000"/>
                </a:solidFill>
                <a:latin typeface="Times New Roman" panose="02020603050405020304" pitchFamily="18" charset="0"/>
              </a:rPr>
              <a:t>α</a:t>
            </a:r>
            <a:r>
              <a:rPr lang="en-US" dirty="0">
                <a:solidFill>
                  <a:srgbClr val="000000"/>
                </a:solidFill>
                <a:latin typeface="Times New Roman" panose="02020603050405020304" pitchFamily="18" charset="0"/>
              </a:rPr>
              <a:t> = 10</a:t>
            </a:r>
            <a:r>
              <a:rPr lang="en-US" baseline="30000" dirty="0">
                <a:solidFill>
                  <a:srgbClr val="000000"/>
                </a:solidFill>
                <a:latin typeface="Times New Roman" panose="02020603050405020304" pitchFamily="18" charset="0"/>
              </a:rPr>
              <a:t>-7</a:t>
            </a:r>
            <a:r>
              <a:rPr lang="en-US" dirty="0">
                <a:solidFill>
                  <a:srgbClr val="000000"/>
                </a:solidFill>
                <a:latin typeface="Times New Roman" panose="02020603050405020304" pitchFamily="18" charset="0"/>
              </a:rPr>
              <a:t>) looks quadratic, almost linear: all the weights for the high-degree polynomial features are equal to zero. In other words, Lasso Regression automatically performs feature selection and outputs a </a:t>
            </a:r>
            <a:r>
              <a:rPr lang="en-US" i="1" dirty="0">
                <a:solidFill>
                  <a:srgbClr val="000000"/>
                </a:solidFill>
                <a:latin typeface="Times New Roman" panose="02020603050405020304" pitchFamily="18" charset="0"/>
              </a:rPr>
              <a:t>sparse model</a:t>
            </a:r>
            <a:r>
              <a:rPr lang="en-US" dirty="0">
                <a:solidFill>
                  <a:srgbClr val="000000"/>
                </a:solidFill>
                <a:latin typeface="Times New Roman" panose="02020603050405020304" pitchFamily="18" charset="0"/>
              </a:rPr>
              <a:t> (i.e., with few nonzero feature weights)</a:t>
            </a:r>
            <a:endParaRPr lang="de-DE" dirty="0"/>
          </a:p>
        </p:txBody>
      </p:sp>
    </p:spTree>
    <p:extLst>
      <p:ext uri="{BB962C8B-B14F-4D97-AF65-F5344CB8AC3E}">
        <p14:creationId xmlns:p14="http://schemas.microsoft.com/office/powerpoint/2010/main" val="1423508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2" name="Rectangle 1">
            <a:extLst>
              <a:ext uri="{FF2B5EF4-FFF2-40B4-BE49-F238E27FC236}">
                <a16:creationId xmlns:a16="http://schemas.microsoft.com/office/drawing/2014/main" id="{F26B4C49-6792-462A-8EC5-9A0E8670B29D}"/>
              </a:ext>
            </a:extLst>
          </p:cNvPr>
          <p:cNvSpPr/>
          <p:nvPr/>
        </p:nvSpPr>
        <p:spPr>
          <a:xfrm>
            <a:off x="228601" y="1232451"/>
            <a:ext cx="3581399" cy="5262979"/>
          </a:xfrm>
          <a:prstGeom prst="rect">
            <a:avLst/>
          </a:prstGeom>
        </p:spPr>
        <p:txBody>
          <a:bodyPr wrap="square">
            <a:spAutoFit/>
          </a:bodyPr>
          <a:lstStyle/>
          <a:p>
            <a:r>
              <a:rPr lang="en-US" sz="1400" dirty="0">
                <a:solidFill>
                  <a:srgbClr val="000000"/>
                </a:solidFill>
                <a:latin typeface="Times New Roman" panose="02020603050405020304" pitchFamily="18" charset="0"/>
              </a:rPr>
              <a:t>You can</a:t>
            </a:r>
            <a:r>
              <a:rPr lang="tr-TR" sz="1400" dirty="0">
                <a:solidFill>
                  <a:srgbClr val="000000"/>
                </a:solidFill>
                <a:latin typeface="Times New Roman" panose="02020603050405020304" pitchFamily="18" charset="0"/>
              </a:rPr>
              <a:t> see Lasso &amp; Ridge</a:t>
            </a:r>
            <a:r>
              <a:rPr lang="en-US" sz="1400" dirty="0">
                <a:solidFill>
                  <a:srgbClr val="000000"/>
                </a:solidFill>
                <a:latin typeface="Times New Roman" panose="02020603050405020304" pitchFamily="18" charset="0"/>
              </a:rPr>
              <a:t> </a:t>
            </a:r>
            <a:r>
              <a:rPr lang="tr-TR" sz="1400" dirty="0">
                <a:solidFill>
                  <a:srgbClr val="000000"/>
                </a:solidFill>
                <a:latin typeface="Times New Roman" panose="02020603050405020304" pitchFamily="18" charset="0"/>
              </a:rPr>
              <a:t>Regression comparison by </a:t>
            </a:r>
            <a:r>
              <a:rPr lang="en-US" sz="1400" dirty="0">
                <a:solidFill>
                  <a:srgbClr val="000000"/>
                </a:solidFill>
                <a:latin typeface="Times New Roman" panose="02020603050405020304" pitchFamily="18" charset="0"/>
              </a:rPr>
              <a:t>looking at </a:t>
            </a:r>
            <a:r>
              <a:rPr lang="en-US" sz="1400" dirty="0">
                <a:solidFill>
                  <a:srgbClr val="8E0012"/>
                </a:solidFill>
                <a:latin typeface="Times New Roman" panose="02020603050405020304" pitchFamily="18" charset="0"/>
              </a:rPr>
              <a:t>Figure </a:t>
            </a:r>
            <a:r>
              <a:rPr lang="en-US" sz="1400" dirty="0">
                <a:solidFill>
                  <a:srgbClr val="000000"/>
                </a:solidFill>
                <a:latin typeface="Times New Roman" panose="02020603050405020304" pitchFamily="18" charset="0"/>
              </a:rPr>
              <a:t>: </a:t>
            </a:r>
            <a:endParaRPr lang="tr-TR" sz="1400" dirty="0">
              <a:solidFill>
                <a:srgbClr val="000000"/>
              </a:solidFill>
              <a:latin typeface="Times New Roman" panose="02020603050405020304" pitchFamily="18" charset="0"/>
            </a:endParaRPr>
          </a:p>
          <a:p>
            <a:pPr marL="285750" indent="-285750">
              <a:buFont typeface="Arial" panose="020B0604020202020204" pitchFamily="34" charset="0"/>
              <a:buChar char="•"/>
            </a:pPr>
            <a:r>
              <a:rPr lang="tr-TR" sz="1400" dirty="0">
                <a:solidFill>
                  <a:srgbClr val="000000"/>
                </a:solidFill>
                <a:latin typeface="Times New Roman" panose="02020603050405020304" pitchFamily="18" charset="0"/>
              </a:rPr>
              <a:t>O</a:t>
            </a:r>
            <a:r>
              <a:rPr lang="en-US" sz="1400" dirty="0">
                <a:solidFill>
                  <a:srgbClr val="000000"/>
                </a:solidFill>
                <a:latin typeface="Times New Roman" panose="02020603050405020304" pitchFamily="18" charset="0"/>
              </a:rPr>
              <a:t>n the top-left plot, the background contours (ellipses) represent an unregularized MSE cost function (</a:t>
            </a:r>
            <a:r>
              <a:rPr lang="en-US" sz="1400" i="1" dirty="0">
                <a:solidFill>
                  <a:srgbClr val="000000"/>
                </a:solidFill>
                <a:latin typeface="Times New Roman" panose="02020603050405020304" pitchFamily="18" charset="0"/>
              </a:rPr>
              <a:t>α</a:t>
            </a:r>
            <a:r>
              <a:rPr lang="en-US" sz="1400" dirty="0">
                <a:solidFill>
                  <a:srgbClr val="000000"/>
                </a:solidFill>
                <a:latin typeface="Times New Roman" panose="02020603050405020304" pitchFamily="18" charset="0"/>
              </a:rPr>
              <a:t> = 0), and the white circles show the Batch Gradient Descent path with that cost function. The foreground contours (diamonds) represent the ℓ</a:t>
            </a:r>
            <a:r>
              <a:rPr lang="en-US" sz="1400" baseline="-25000" dirty="0">
                <a:solidFill>
                  <a:srgbClr val="000000"/>
                </a:solidFill>
                <a:latin typeface="Times New Roman" panose="02020603050405020304" pitchFamily="18" charset="0"/>
              </a:rPr>
              <a:t>1</a:t>
            </a:r>
            <a:r>
              <a:rPr lang="en-US" sz="1400" dirty="0">
                <a:solidFill>
                  <a:srgbClr val="000000"/>
                </a:solidFill>
                <a:latin typeface="Times New Roman" panose="02020603050405020304" pitchFamily="18" charset="0"/>
              </a:rPr>
              <a:t> penalty, and the triangles show the BGD path for this penalty only (</a:t>
            </a:r>
            <a:r>
              <a:rPr lang="en-US" sz="1400" i="1" dirty="0">
                <a:solidFill>
                  <a:srgbClr val="000000"/>
                </a:solidFill>
                <a:latin typeface="Times New Roman" panose="02020603050405020304" pitchFamily="18" charset="0"/>
              </a:rPr>
              <a:t>α</a:t>
            </a:r>
            <a:r>
              <a:rPr lang="en-US" sz="1400" dirty="0">
                <a:solidFill>
                  <a:srgbClr val="000000"/>
                </a:solidFill>
                <a:latin typeface="Times New Roman" panose="02020603050405020304" pitchFamily="18" charset="0"/>
              </a:rPr>
              <a:t> → ∞). Notice how the path first reaches </a:t>
            </a:r>
            <a:r>
              <a:rPr lang="en-US" sz="1400" i="1" dirty="0">
                <a:solidFill>
                  <a:srgbClr val="000000"/>
                </a:solidFill>
                <a:latin typeface="Times New Roman" panose="02020603050405020304" pitchFamily="18" charset="0"/>
              </a:rPr>
              <a:t>θ</a:t>
            </a:r>
            <a:r>
              <a:rPr lang="en-US" sz="1400" baseline="-25000" dirty="0">
                <a:solidFill>
                  <a:srgbClr val="000000"/>
                </a:solidFill>
                <a:latin typeface="Times New Roman" panose="02020603050405020304" pitchFamily="18" charset="0"/>
              </a:rPr>
              <a:t>1</a:t>
            </a:r>
            <a:r>
              <a:rPr lang="en-US" sz="1400" dirty="0">
                <a:solidFill>
                  <a:srgbClr val="000000"/>
                </a:solidFill>
                <a:latin typeface="Times New Roman" panose="02020603050405020304" pitchFamily="18" charset="0"/>
              </a:rPr>
              <a:t> = 0, then rolls down a gutter until it reaches </a:t>
            </a:r>
            <a:r>
              <a:rPr lang="en-US" sz="1400" i="1" dirty="0">
                <a:solidFill>
                  <a:srgbClr val="000000"/>
                </a:solidFill>
                <a:latin typeface="Times New Roman" panose="02020603050405020304" pitchFamily="18" charset="0"/>
              </a:rPr>
              <a:t>θ</a:t>
            </a:r>
            <a:r>
              <a:rPr lang="en-US" sz="1400" baseline="-25000" dirty="0">
                <a:solidFill>
                  <a:srgbClr val="000000"/>
                </a:solidFill>
                <a:latin typeface="Times New Roman" panose="02020603050405020304" pitchFamily="18" charset="0"/>
              </a:rPr>
              <a:t>2</a:t>
            </a:r>
            <a:r>
              <a:rPr lang="en-US" sz="1400" dirty="0">
                <a:solidFill>
                  <a:srgbClr val="000000"/>
                </a:solidFill>
                <a:latin typeface="Times New Roman" panose="02020603050405020304" pitchFamily="18" charset="0"/>
              </a:rPr>
              <a:t> = 0. </a:t>
            </a:r>
            <a:endParaRPr lang="tr-TR" sz="1400"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1400" dirty="0">
                <a:solidFill>
                  <a:srgbClr val="000000"/>
                </a:solidFill>
                <a:latin typeface="Times New Roman" panose="02020603050405020304" pitchFamily="18" charset="0"/>
              </a:rPr>
              <a:t>On the top-right plot, the contours represent the same cost function plus an ℓ</a:t>
            </a:r>
            <a:r>
              <a:rPr lang="en-US" sz="1400" baseline="-25000" dirty="0">
                <a:solidFill>
                  <a:srgbClr val="000000"/>
                </a:solidFill>
                <a:latin typeface="Times New Roman" panose="02020603050405020304" pitchFamily="18" charset="0"/>
              </a:rPr>
              <a:t>1</a:t>
            </a:r>
            <a:r>
              <a:rPr lang="en-US" sz="1400" dirty="0">
                <a:solidFill>
                  <a:srgbClr val="000000"/>
                </a:solidFill>
                <a:latin typeface="Times New Roman" panose="02020603050405020304" pitchFamily="18" charset="0"/>
              </a:rPr>
              <a:t> penalty with </a:t>
            </a:r>
            <a:r>
              <a:rPr lang="en-US" sz="1400" i="1" dirty="0">
                <a:solidFill>
                  <a:srgbClr val="000000"/>
                </a:solidFill>
                <a:latin typeface="Times New Roman" panose="02020603050405020304" pitchFamily="18" charset="0"/>
              </a:rPr>
              <a:t>α</a:t>
            </a:r>
            <a:r>
              <a:rPr lang="en-US" sz="1400" dirty="0">
                <a:solidFill>
                  <a:srgbClr val="000000"/>
                </a:solidFill>
                <a:latin typeface="Times New Roman" panose="02020603050405020304" pitchFamily="18" charset="0"/>
              </a:rPr>
              <a:t> = 0.5. The global minimum is on the </a:t>
            </a:r>
            <a:r>
              <a:rPr lang="en-US" sz="1400" i="1" dirty="0">
                <a:solidFill>
                  <a:srgbClr val="000000"/>
                </a:solidFill>
                <a:latin typeface="Times New Roman" panose="02020603050405020304" pitchFamily="18" charset="0"/>
              </a:rPr>
              <a:t>θ</a:t>
            </a:r>
            <a:r>
              <a:rPr lang="en-US" sz="1400" baseline="-25000" dirty="0">
                <a:solidFill>
                  <a:srgbClr val="000000"/>
                </a:solidFill>
                <a:latin typeface="Times New Roman" panose="02020603050405020304" pitchFamily="18" charset="0"/>
              </a:rPr>
              <a:t>2</a:t>
            </a:r>
            <a:r>
              <a:rPr lang="en-US" sz="1400" dirty="0">
                <a:solidFill>
                  <a:srgbClr val="000000"/>
                </a:solidFill>
                <a:latin typeface="Times New Roman" panose="02020603050405020304" pitchFamily="18" charset="0"/>
              </a:rPr>
              <a:t> = 0 axis. BGD first reaches </a:t>
            </a:r>
            <a:r>
              <a:rPr lang="en-US" sz="1400" i="1" dirty="0">
                <a:solidFill>
                  <a:srgbClr val="000000"/>
                </a:solidFill>
                <a:latin typeface="Times New Roman" panose="02020603050405020304" pitchFamily="18" charset="0"/>
              </a:rPr>
              <a:t>θ</a:t>
            </a:r>
            <a:r>
              <a:rPr lang="en-US" sz="1400" baseline="-25000" dirty="0">
                <a:solidFill>
                  <a:srgbClr val="000000"/>
                </a:solidFill>
                <a:latin typeface="Times New Roman" panose="02020603050405020304" pitchFamily="18" charset="0"/>
              </a:rPr>
              <a:t>2</a:t>
            </a:r>
            <a:r>
              <a:rPr lang="en-US" sz="1400" dirty="0">
                <a:solidFill>
                  <a:srgbClr val="000000"/>
                </a:solidFill>
                <a:latin typeface="Times New Roman" panose="02020603050405020304" pitchFamily="18" charset="0"/>
              </a:rPr>
              <a:t> = 0, then rolls down the gutter until it reaches the global minimum. The two bottom plots show the same thing but uses an ℓ</a:t>
            </a:r>
            <a:r>
              <a:rPr lang="en-US" sz="1400" baseline="-25000" dirty="0">
                <a:solidFill>
                  <a:srgbClr val="000000"/>
                </a:solidFill>
                <a:latin typeface="Times New Roman" panose="02020603050405020304" pitchFamily="18" charset="0"/>
              </a:rPr>
              <a:t>2</a:t>
            </a:r>
            <a:r>
              <a:rPr lang="en-US" sz="1400" dirty="0">
                <a:solidFill>
                  <a:srgbClr val="000000"/>
                </a:solidFill>
                <a:latin typeface="Times New Roman" panose="02020603050405020304" pitchFamily="18" charset="0"/>
              </a:rPr>
              <a:t> penalty instead. The regularized minimum is closer to </a:t>
            </a:r>
            <a:r>
              <a:rPr lang="en-US" sz="1400" i="1" dirty="0">
                <a:solidFill>
                  <a:srgbClr val="000000"/>
                </a:solidFill>
                <a:latin typeface="Times New Roman" panose="02020603050405020304" pitchFamily="18" charset="0"/>
              </a:rPr>
              <a:t>θ</a:t>
            </a:r>
            <a:r>
              <a:rPr lang="en-US" sz="1400" dirty="0">
                <a:solidFill>
                  <a:srgbClr val="000000"/>
                </a:solidFill>
                <a:latin typeface="Times New Roman" panose="02020603050405020304" pitchFamily="18" charset="0"/>
              </a:rPr>
              <a:t> = 0 than the unregularized minimum, but the weights do not get fully eliminated.</a:t>
            </a:r>
            <a:endParaRPr lang="de-DE" sz="1400" dirty="0"/>
          </a:p>
        </p:txBody>
      </p:sp>
      <p:pic>
        <p:nvPicPr>
          <p:cNvPr id="3" name="Picture 2">
            <a:extLst>
              <a:ext uri="{FF2B5EF4-FFF2-40B4-BE49-F238E27FC236}">
                <a16:creationId xmlns:a16="http://schemas.microsoft.com/office/drawing/2014/main" id="{1082C03E-396A-433C-935C-59D229337759}"/>
              </a:ext>
            </a:extLst>
          </p:cNvPr>
          <p:cNvPicPr>
            <a:picLocks noChangeAspect="1"/>
          </p:cNvPicPr>
          <p:nvPr/>
        </p:nvPicPr>
        <p:blipFill>
          <a:blip r:embed="rId3"/>
          <a:stretch>
            <a:fillRect/>
          </a:stretch>
        </p:blipFill>
        <p:spPr>
          <a:xfrm>
            <a:off x="3907546" y="1232451"/>
            <a:ext cx="5007853" cy="3935836"/>
          </a:xfrm>
          <a:prstGeom prst="rect">
            <a:avLst/>
          </a:prstGeom>
        </p:spPr>
      </p:pic>
    </p:spTree>
    <p:extLst>
      <p:ext uri="{BB962C8B-B14F-4D97-AF65-F5344CB8AC3E}">
        <p14:creationId xmlns:p14="http://schemas.microsoft.com/office/powerpoint/2010/main" val="1847153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2" name="Rectangle 1">
            <a:extLst>
              <a:ext uri="{FF2B5EF4-FFF2-40B4-BE49-F238E27FC236}">
                <a16:creationId xmlns:a16="http://schemas.microsoft.com/office/drawing/2014/main" id="{0EED47A5-E733-4B14-9850-D2952D53C03B}"/>
              </a:ext>
            </a:extLst>
          </p:cNvPr>
          <p:cNvSpPr/>
          <p:nvPr/>
        </p:nvSpPr>
        <p:spPr>
          <a:xfrm>
            <a:off x="228600" y="1232615"/>
            <a:ext cx="8690112" cy="1477328"/>
          </a:xfrm>
          <a:prstGeom prst="rect">
            <a:avLst/>
          </a:prstGeom>
        </p:spPr>
        <p:txBody>
          <a:bodyPr wrap="square">
            <a:spAutoFit/>
          </a:bodyPr>
          <a:lstStyle/>
          <a:p>
            <a:pPr fontAlgn="base"/>
            <a:r>
              <a:rPr lang="en-US" b="1" dirty="0">
                <a:solidFill>
                  <a:srgbClr val="000000"/>
                </a:solidFill>
                <a:latin typeface="Times New Roman" panose="02020603050405020304" pitchFamily="18" charset="0"/>
              </a:rPr>
              <a:t>Elastic Net</a:t>
            </a:r>
          </a:p>
          <a:p>
            <a:pPr fontAlgn="base"/>
            <a:r>
              <a:rPr lang="en-US" dirty="0">
                <a:solidFill>
                  <a:srgbClr val="000000"/>
                </a:solidFill>
                <a:latin typeface="Times New Roman" panose="02020603050405020304" pitchFamily="18" charset="0"/>
              </a:rPr>
              <a:t>Elastic Net is a middle ground between Ridge Regression and Lasso Regression. The regularization term is a simple mix of both Ridge and Lasso’s regularization terms, and you can control the mix ratio </a:t>
            </a:r>
            <a:r>
              <a:rPr lang="en-US" i="1" dirty="0">
                <a:solidFill>
                  <a:srgbClr val="000000"/>
                </a:solidFill>
                <a:latin typeface="Times New Roman" panose="02020603050405020304" pitchFamily="18" charset="0"/>
              </a:rPr>
              <a:t>r</a:t>
            </a:r>
            <a:r>
              <a:rPr lang="en-US" dirty="0">
                <a:solidFill>
                  <a:srgbClr val="000000"/>
                </a:solidFill>
                <a:latin typeface="Times New Roman" panose="02020603050405020304" pitchFamily="18" charset="0"/>
              </a:rPr>
              <a:t>. When </a:t>
            </a:r>
            <a:r>
              <a:rPr lang="en-US" i="1" dirty="0">
                <a:solidFill>
                  <a:srgbClr val="000000"/>
                </a:solidFill>
                <a:latin typeface="Times New Roman" panose="02020603050405020304" pitchFamily="18" charset="0"/>
              </a:rPr>
              <a:t>r</a:t>
            </a:r>
            <a:r>
              <a:rPr lang="en-US" dirty="0">
                <a:solidFill>
                  <a:srgbClr val="000000"/>
                </a:solidFill>
                <a:latin typeface="Times New Roman" panose="02020603050405020304" pitchFamily="18" charset="0"/>
              </a:rPr>
              <a:t> = 0, Elastic Net is equivalent to Ridge Regression, and when </a:t>
            </a:r>
            <a:r>
              <a:rPr lang="en-US" i="1" dirty="0">
                <a:solidFill>
                  <a:srgbClr val="000000"/>
                </a:solidFill>
                <a:latin typeface="Times New Roman" panose="02020603050405020304" pitchFamily="18" charset="0"/>
              </a:rPr>
              <a:t>r</a:t>
            </a:r>
            <a:r>
              <a:rPr lang="en-US" dirty="0">
                <a:solidFill>
                  <a:srgbClr val="000000"/>
                </a:solidFill>
                <a:latin typeface="Times New Roman" panose="02020603050405020304" pitchFamily="18" charset="0"/>
              </a:rPr>
              <a:t> = 1, it is equivalent to Lasso Regression (see </a:t>
            </a:r>
            <a:r>
              <a:rPr lang="en-US" dirty="0">
                <a:solidFill>
                  <a:srgbClr val="8E0012"/>
                </a:solidFill>
                <a:latin typeface="Times New Roman" panose="02020603050405020304" pitchFamily="18" charset="0"/>
              </a:rPr>
              <a:t>Equation</a:t>
            </a:r>
            <a:r>
              <a:rPr lang="en-US" dirty="0">
                <a:solidFill>
                  <a:srgbClr val="000000"/>
                </a:solidFill>
                <a:latin typeface="Times New Roman" panose="02020603050405020304" pitchFamily="18" charset="0"/>
              </a:rPr>
              <a:t>)</a:t>
            </a:r>
            <a:endParaRPr lang="en-US" b="0" i="0" u="none" strike="noStrike"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27870072-5346-45CC-9604-DC1D14B951D9}"/>
              </a:ext>
            </a:extLst>
          </p:cNvPr>
          <p:cNvPicPr>
            <a:picLocks noChangeAspect="1"/>
          </p:cNvPicPr>
          <p:nvPr/>
        </p:nvPicPr>
        <p:blipFill>
          <a:blip r:embed="rId3"/>
          <a:stretch>
            <a:fillRect/>
          </a:stretch>
        </p:blipFill>
        <p:spPr>
          <a:xfrm>
            <a:off x="1133475" y="2799558"/>
            <a:ext cx="6877050" cy="1171575"/>
          </a:xfrm>
          <a:prstGeom prst="rect">
            <a:avLst/>
          </a:prstGeom>
        </p:spPr>
      </p:pic>
      <p:sp>
        <p:nvSpPr>
          <p:cNvPr id="8" name="Rectangle 7">
            <a:extLst>
              <a:ext uri="{FF2B5EF4-FFF2-40B4-BE49-F238E27FC236}">
                <a16:creationId xmlns:a16="http://schemas.microsoft.com/office/drawing/2014/main" id="{90692249-F4BE-4996-A16E-85BCCF1413C6}"/>
              </a:ext>
            </a:extLst>
          </p:cNvPr>
          <p:cNvSpPr/>
          <p:nvPr/>
        </p:nvSpPr>
        <p:spPr>
          <a:xfrm>
            <a:off x="228600" y="4267200"/>
            <a:ext cx="8690112" cy="2308324"/>
          </a:xfrm>
          <a:prstGeom prst="rect">
            <a:avLst/>
          </a:prstGeom>
        </p:spPr>
        <p:txBody>
          <a:bodyPr wrap="square">
            <a:spAutoFit/>
          </a:bodyPr>
          <a:lstStyle/>
          <a:p>
            <a:r>
              <a:rPr lang="en-US" b="1" dirty="0">
                <a:solidFill>
                  <a:srgbClr val="000000"/>
                </a:solidFill>
                <a:latin typeface="Times New Roman" panose="02020603050405020304" pitchFamily="18" charset="0"/>
              </a:rPr>
              <a:t>So when should you use Linear Regression, Ridge, Lasso, or Elastic Net? </a:t>
            </a:r>
            <a:endParaRPr lang="tr-TR" b="1"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It is almost always preferable to have at least a little bit of regularization, so generally you should avoid plain Linear Regression. Ridge is a good default, but if you suspect that only a few features are actually useful, you should prefer Lasso or Elastic Net since they tend to reduce the useless features’ weights down to zero as we have discussed. In general, Elastic Net is preferred over Lasso since Lasso may behave erratically when the number of features is greater than the number of training instances or when several features are strongly correlated.</a:t>
            </a:r>
            <a:endParaRPr lang="de-DE" dirty="0"/>
          </a:p>
        </p:txBody>
      </p:sp>
    </p:spTree>
    <p:extLst>
      <p:ext uri="{BB962C8B-B14F-4D97-AF65-F5344CB8AC3E}">
        <p14:creationId xmlns:p14="http://schemas.microsoft.com/office/powerpoint/2010/main" val="199034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3" name="Rectangle 2">
            <a:extLst>
              <a:ext uri="{FF2B5EF4-FFF2-40B4-BE49-F238E27FC236}">
                <a16:creationId xmlns:a16="http://schemas.microsoft.com/office/drawing/2014/main" id="{4C36A8BC-8C5C-4690-B744-E430838ACFE7}"/>
              </a:ext>
            </a:extLst>
          </p:cNvPr>
          <p:cNvSpPr/>
          <p:nvPr/>
        </p:nvSpPr>
        <p:spPr>
          <a:xfrm>
            <a:off x="200891" y="3101343"/>
            <a:ext cx="4572000" cy="1169551"/>
          </a:xfrm>
          <a:prstGeom prst="rect">
            <a:avLst/>
          </a:prstGeom>
        </p:spPr>
        <p:txBody>
          <a:bodyPr>
            <a:spAutoFit/>
          </a:bodyPr>
          <a:lstStyle/>
          <a:p>
            <a:pPr fontAlgn="base"/>
            <a:r>
              <a:rPr lang="tr-TR" sz="1400" dirty="0">
                <a:solidFill>
                  <a:srgbClr val="FF0000"/>
                </a:solidFill>
                <a:latin typeface="Times New Roman" panose="02020603050405020304" pitchFamily="18" charset="0"/>
              </a:rPr>
              <a:t>Question 2:</a:t>
            </a:r>
            <a:endParaRPr lang="tr-TR" sz="1400" dirty="0">
              <a:solidFill>
                <a:srgbClr val="000000"/>
              </a:solidFill>
              <a:latin typeface="Times New Roman" panose="02020603050405020304" pitchFamily="18" charset="0"/>
            </a:endParaRPr>
          </a:p>
          <a:p>
            <a:pPr fontAlgn="base"/>
            <a:r>
              <a:rPr lang="en-US" sz="1400" dirty="0">
                <a:solidFill>
                  <a:srgbClr val="000000"/>
                </a:solidFill>
                <a:latin typeface="Times New Roman" panose="02020603050405020304" pitchFamily="18" charset="0"/>
              </a:rPr>
              <a:t>Why would you want to use: </a:t>
            </a:r>
          </a:p>
          <a:p>
            <a:pPr marL="742950" lvl="1" indent="-285750" fontAlgn="base">
              <a:buFont typeface="Arial" panose="020B0604020202020204" pitchFamily="34" charset="0"/>
              <a:buChar char="•"/>
            </a:pPr>
            <a:r>
              <a:rPr lang="en-US" sz="1400" dirty="0">
                <a:solidFill>
                  <a:srgbClr val="000000"/>
                </a:solidFill>
                <a:latin typeface="Times New Roman" panose="02020603050405020304" pitchFamily="18" charset="0"/>
              </a:rPr>
              <a:t>Ridge Regression instead of Linear Regression? </a:t>
            </a:r>
            <a:endParaRPr lang="tr-TR" sz="1400" dirty="0">
              <a:solidFill>
                <a:srgbClr val="000000"/>
              </a:solidFill>
              <a:latin typeface="Times New Roman" panose="02020603050405020304" pitchFamily="18" charset="0"/>
            </a:endParaRPr>
          </a:p>
          <a:p>
            <a:pPr marL="742950" lvl="1" indent="-285750" fontAlgn="base">
              <a:buFont typeface="Arial" panose="020B0604020202020204" pitchFamily="34" charset="0"/>
              <a:buChar char="•"/>
            </a:pPr>
            <a:r>
              <a:rPr lang="en-US" sz="1400" dirty="0">
                <a:solidFill>
                  <a:srgbClr val="000000"/>
                </a:solidFill>
                <a:latin typeface="Times New Roman" panose="02020603050405020304" pitchFamily="18" charset="0"/>
              </a:rPr>
              <a:t>Lasso instead of Ridge Regression?</a:t>
            </a:r>
            <a:endParaRPr lang="tr-TR" sz="1400" dirty="0">
              <a:solidFill>
                <a:srgbClr val="000000"/>
              </a:solidFill>
              <a:latin typeface="Times New Roman" panose="02020603050405020304" pitchFamily="18" charset="0"/>
            </a:endParaRPr>
          </a:p>
          <a:p>
            <a:pPr marL="742950" lvl="1" indent="-285750" fontAlgn="base">
              <a:buFont typeface="Arial" panose="020B0604020202020204" pitchFamily="34" charset="0"/>
              <a:buChar char="•"/>
            </a:pPr>
            <a:r>
              <a:rPr lang="en-US" sz="1400" dirty="0">
                <a:solidFill>
                  <a:srgbClr val="000000"/>
                </a:solidFill>
                <a:latin typeface="Times New Roman" panose="02020603050405020304" pitchFamily="18" charset="0"/>
              </a:rPr>
              <a:t>Elastic Net instead of Lasso? </a:t>
            </a:r>
            <a:endParaRPr lang="en-US" sz="1400" b="0" i="0" u="none" strike="noStrike" dirty="0">
              <a:solidFill>
                <a:srgbClr val="000000"/>
              </a:solidFill>
              <a:effectLst/>
              <a:latin typeface="Times New Roman" panose="02020603050405020304" pitchFamily="18" charset="0"/>
            </a:endParaRPr>
          </a:p>
        </p:txBody>
      </p:sp>
      <p:sp>
        <p:nvSpPr>
          <p:cNvPr id="4" name="Rectangle 3">
            <a:extLst>
              <a:ext uri="{FF2B5EF4-FFF2-40B4-BE49-F238E27FC236}">
                <a16:creationId xmlns:a16="http://schemas.microsoft.com/office/drawing/2014/main" id="{17D221AD-44FD-4C8C-AD73-413A3D14A4D7}"/>
              </a:ext>
            </a:extLst>
          </p:cNvPr>
          <p:cNvSpPr/>
          <p:nvPr/>
        </p:nvSpPr>
        <p:spPr>
          <a:xfrm>
            <a:off x="228600" y="1398538"/>
            <a:ext cx="8458200" cy="954107"/>
          </a:xfrm>
          <a:prstGeom prst="rect">
            <a:avLst/>
          </a:prstGeom>
        </p:spPr>
        <p:txBody>
          <a:bodyPr wrap="square">
            <a:spAutoFit/>
          </a:bodyPr>
          <a:lstStyle/>
          <a:p>
            <a:pPr fontAlgn="base"/>
            <a:r>
              <a:rPr lang="tr-TR" sz="1400" dirty="0">
                <a:solidFill>
                  <a:srgbClr val="FF0000"/>
                </a:solidFill>
                <a:latin typeface="Times New Roman" panose="02020603050405020304" pitchFamily="18" charset="0"/>
              </a:rPr>
              <a:t>Question 1:</a:t>
            </a:r>
          </a:p>
          <a:p>
            <a:pPr fontAlgn="base"/>
            <a:r>
              <a:rPr lang="en-US" sz="1400" dirty="0">
                <a:solidFill>
                  <a:srgbClr val="000000"/>
                </a:solidFill>
                <a:latin typeface="Times New Roman" panose="02020603050405020304" pitchFamily="18" charset="0"/>
              </a:rPr>
              <a:t>Suppose you are using Ridge Regression and you notice that the training error and the validation error are almost equal and fairly high. Would you say that the model suffers from high bias or high variance? Should you increase the regularization hyperparameter </a:t>
            </a:r>
            <a:r>
              <a:rPr lang="en-US" sz="1400" i="1" dirty="0">
                <a:solidFill>
                  <a:srgbClr val="000000"/>
                </a:solidFill>
                <a:latin typeface="Times New Roman" panose="02020603050405020304" pitchFamily="18" charset="0"/>
              </a:rPr>
              <a:t>α</a:t>
            </a:r>
            <a:r>
              <a:rPr lang="en-US" sz="1400" dirty="0">
                <a:solidFill>
                  <a:srgbClr val="000000"/>
                </a:solidFill>
                <a:latin typeface="Times New Roman" panose="02020603050405020304" pitchFamily="18" charset="0"/>
              </a:rPr>
              <a:t> or reduce it? </a:t>
            </a:r>
          </a:p>
        </p:txBody>
      </p:sp>
      <p:sp>
        <p:nvSpPr>
          <p:cNvPr id="6" name="Rectangle 5">
            <a:extLst>
              <a:ext uri="{FF2B5EF4-FFF2-40B4-BE49-F238E27FC236}">
                <a16:creationId xmlns:a16="http://schemas.microsoft.com/office/drawing/2014/main" id="{F3B0B751-51B2-40F0-B4D1-501C8E540C40}"/>
              </a:ext>
            </a:extLst>
          </p:cNvPr>
          <p:cNvSpPr/>
          <p:nvPr/>
        </p:nvSpPr>
        <p:spPr>
          <a:xfrm>
            <a:off x="211282" y="2355056"/>
            <a:ext cx="8465127" cy="738664"/>
          </a:xfrm>
          <a:prstGeom prst="rect">
            <a:avLst/>
          </a:prstGeom>
        </p:spPr>
        <p:txBody>
          <a:bodyPr wrap="square">
            <a:spAutoFit/>
          </a:bodyPr>
          <a:lstStyle/>
          <a:p>
            <a:r>
              <a:rPr lang="tr-TR" sz="1400" dirty="0">
                <a:solidFill>
                  <a:srgbClr val="FF0000"/>
                </a:solidFill>
              </a:rPr>
              <a:t>Answer: </a:t>
            </a:r>
          </a:p>
          <a:p>
            <a:r>
              <a:rPr lang="de-DE" sz="1400" dirty="0"/>
              <a:t>If both the training error and the validation error are almost equal and fairly high, the model is likely underfitting the training set, which means it has a high bias. You should try reducing the regularization hyperparameter α.</a:t>
            </a:r>
          </a:p>
        </p:txBody>
      </p:sp>
      <p:sp>
        <p:nvSpPr>
          <p:cNvPr id="7" name="Rectangle 6">
            <a:extLst>
              <a:ext uri="{FF2B5EF4-FFF2-40B4-BE49-F238E27FC236}">
                <a16:creationId xmlns:a16="http://schemas.microsoft.com/office/drawing/2014/main" id="{2ADD869F-BADF-4984-8814-E38316744E37}"/>
              </a:ext>
            </a:extLst>
          </p:cNvPr>
          <p:cNvSpPr/>
          <p:nvPr/>
        </p:nvSpPr>
        <p:spPr>
          <a:xfrm>
            <a:off x="228600" y="4270894"/>
            <a:ext cx="8686800" cy="2462213"/>
          </a:xfrm>
          <a:prstGeom prst="rect">
            <a:avLst/>
          </a:prstGeom>
        </p:spPr>
        <p:txBody>
          <a:bodyPr wrap="square">
            <a:spAutoFit/>
          </a:bodyPr>
          <a:lstStyle/>
          <a:p>
            <a:r>
              <a:rPr lang="tr-TR" sz="1400" dirty="0">
                <a:solidFill>
                  <a:srgbClr val="FF0000"/>
                </a:solidFill>
              </a:rPr>
              <a:t>Answer:</a:t>
            </a:r>
            <a:r>
              <a:rPr lang="de-DE" sz="1400" dirty="0"/>
              <a:t> </a:t>
            </a:r>
          </a:p>
          <a:p>
            <a:r>
              <a:rPr lang="de-DE" sz="1400" dirty="0"/>
              <a:t>A model with some regularization typically performs better than a model without any regularization, so you should generally prefer Ridge Regression over plain Linear Regression. </a:t>
            </a:r>
          </a:p>
          <a:p>
            <a:r>
              <a:rPr lang="de-DE" sz="1400" dirty="0"/>
              <a:t>Lasso Regression uses an ℓ1 penalty, which tends to push the weights down to exactly zero. This leads to sparse models, where all weights are zero except for the most important weights. This is a way to perform feature selection automatically, which is good if you suspect that only a few features actually matter. When you are not sure, you should prefer Ridge Regression. </a:t>
            </a:r>
          </a:p>
          <a:p>
            <a:r>
              <a:rPr lang="de-DE" sz="1400" dirty="0"/>
              <a:t>Elastic Net is generally preferred over Lasso since Lasso may behave erratically in some cases (when several features are strongly correlated or when there are more features than training instances). However, it does add an extra hyperparameter to tune. If you just want Lasso without the erratic behavior, you can just use Elastic Net with an l1_ratio close to 1.</a:t>
            </a:r>
          </a:p>
        </p:txBody>
      </p:sp>
    </p:spTree>
    <p:extLst>
      <p:ext uri="{BB962C8B-B14F-4D97-AF65-F5344CB8AC3E}">
        <p14:creationId xmlns:p14="http://schemas.microsoft.com/office/powerpoint/2010/main" val="1835494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C65A048F-ADC6-4189-9D1D-1B176F68ABD6}"/>
              </a:ext>
            </a:extLst>
          </p:cNvPr>
          <p:cNvSpPr/>
          <p:nvPr/>
        </p:nvSpPr>
        <p:spPr>
          <a:xfrm>
            <a:off x="228600" y="1295400"/>
            <a:ext cx="8690112" cy="1754326"/>
          </a:xfrm>
          <a:prstGeom prst="rect">
            <a:avLst/>
          </a:prstGeom>
        </p:spPr>
        <p:txBody>
          <a:bodyPr wrap="square">
            <a:spAutoFit/>
          </a:bodyPr>
          <a:lstStyle/>
          <a:p>
            <a:r>
              <a:rPr lang="en-US" dirty="0">
                <a:solidFill>
                  <a:srgbClr val="000000"/>
                </a:solidFill>
                <a:latin typeface="Times New Roman" panose="02020603050405020304" pitchFamily="18" charset="0"/>
              </a:rPr>
              <a:t>When we’re building a machine learning model, it is very important that we select only those features or predictors which are necessary. Suppose we have 100 features or predictors in our dataset. That doesn’t necessarily mean that we need to have all 100 features in our model. This is because not all 100 features will have significant influence on the model. But then again, this doesn’t mean it will be true for all cases. It depends entirely on the data we have in hand.</a:t>
            </a:r>
            <a:endParaRPr lang="de-DE" dirty="0">
              <a:solidFill>
                <a:srgbClr val="000000"/>
              </a:solidFill>
              <a:latin typeface="Times New Roman" panose="02020603050405020304" pitchFamily="18" charset="0"/>
            </a:endParaRPr>
          </a:p>
        </p:txBody>
      </p:sp>
      <p:sp>
        <p:nvSpPr>
          <p:cNvPr id="3" name="Rectangle 2">
            <a:extLst>
              <a:ext uri="{FF2B5EF4-FFF2-40B4-BE49-F238E27FC236}">
                <a16:creationId xmlns:a16="http://schemas.microsoft.com/office/drawing/2014/main" id="{298556EF-CFB7-41A8-9DB7-23C322FC8FE6}"/>
              </a:ext>
            </a:extLst>
          </p:cNvPr>
          <p:cNvSpPr/>
          <p:nvPr/>
        </p:nvSpPr>
        <p:spPr>
          <a:xfrm>
            <a:off x="228600" y="3049726"/>
            <a:ext cx="8686800" cy="923330"/>
          </a:xfrm>
          <a:prstGeom prst="rect">
            <a:avLst/>
          </a:prstGeom>
        </p:spPr>
        <p:txBody>
          <a:bodyPr wrap="square">
            <a:spAutoFit/>
          </a:bodyPr>
          <a:lstStyle/>
          <a:p>
            <a:r>
              <a:rPr lang="en-US" dirty="0">
                <a:solidFill>
                  <a:srgbClr val="000000"/>
                </a:solidFill>
                <a:latin typeface="Times New Roman" panose="02020603050405020304" pitchFamily="18" charset="0"/>
              </a:rPr>
              <a:t>There are various ways in which you can find out which features have very little impact on the model and which ones you can remove from your dataset. we’ll look at </a:t>
            </a:r>
            <a:r>
              <a:rPr lang="en-US" b="1" dirty="0">
                <a:solidFill>
                  <a:srgbClr val="000000"/>
                </a:solidFill>
                <a:latin typeface="Times New Roman" panose="02020603050405020304" pitchFamily="18" charset="0"/>
              </a:rPr>
              <a:t>Backward Elimination</a:t>
            </a:r>
            <a:r>
              <a:rPr lang="en-US" dirty="0">
                <a:solidFill>
                  <a:srgbClr val="000000"/>
                </a:solidFill>
                <a:latin typeface="Times New Roman" panose="02020603050405020304" pitchFamily="18" charset="0"/>
              </a:rPr>
              <a:t> </a:t>
            </a:r>
            <a:r>
              <a:rPr lang="tr-TR" dirty="0">
                <a:solidFill>
                  <a:srgbClr val="000000"/>
                </a:solidFill>
                <a:latin typeface="Times New Roman" panose="02020603050405020304" pitchFamily="18" charset="0"/>
              </a:rPr>
              <a:t>first </a:t>
            </a:r>
            <a:r>
              <a:rPr lang="en-US" dirty="0">
                <a:solidFill>
                  <a:srgbClr val="000000"/>
                </a:solidFill>
                <a:latin typeface="Times New Roman" panose="02020603050405020304" pitchFamily="18" charset="0"/>
              </a:rPr>
              <a:t>and how we can do this, step by step.</a:t>
            </a:r>
            <a:endParaRPr lang="de-DE"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776140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pic>
        <p:nvPicPr>
          <p:cNvPr id="2" name="Picture 1">
            <a:extLst>
              <a:ext uri="{FF2B5EF4-FFF2-40B4-BE49-F238E27FC236}">
                <a16:creationId xmlns:a16="http://schemas.microsoft.com/office/drawing/2014/main" id="{50D01CB0-BD96-4BB3-B431-9EF215A01927}"/>
              </a:ext>
            </a:extLst>
          </p:cNvPr>
          <p:cNvPicPr>
            <a:picLocks noChangeAspect="1"/>
          </p:cNvPicPr>
          <p:nvPr/>
        </p:nvPicPr>
        <p:blipFill>
          <a:blip r:embed="rId3"/>
          <a:stretch>
            <a:fillRect/>
          </a:stretch>
        </p:blipFill>
        <p:spPr>
          <a:xfrm>
            <a:off x="1828800" y="1406995"/>
            <a:ext cx="5613597" cy="5085880"/>
          </a:xfrm>
          <a:prstGeom prst="rect">
            <a:avLst/>
          </a:prstGeom>
        </p:spPr>
      </p:pic>
    </p:spTree>
    <p:extLst>
      <p:ext uri="{BB962C8B-B14F-4D97-AF65-F5344CB8AC3E}">
        <p14:creationId xmlns:p14="http://schemas.microsoft.com/office/powerpoint/2010/main" val="1761307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de-DE" sz="2800" dirty="0"/>
              <a:t>Polynomial Regression</a:t>
            </a:r>
            <a:endParaRPr lang="en-US" sz="1800" dirty="0"/>
          </a:p>
        </p:txBody>
      </p:sp>
      <p:sp>
        <p:nvSpPr>
          <p:cNvPr id="2" name="Rectangle 1">
            <a:extLst>
              <a:ext uri="{FF2B5EF4-FFF2-40B4-BE49-F238E27FC236}">
                <a16:creationId xmlns:a16="http://schemas.microsoft.com/office/drawing/2014/main" id="{0F8C7A07-53CA-43AE-B119-4338364B5800}"/>
              </a:ext>
            </a:extLst>
          </p:cNvPr>
          <p:cNvSpPr/>
          <p:nvPr/>
        </p:nvSpPr>
        <p:spPr>
          <a:xfrm>
            <a:off x="226944" y="1387475"/>
            <a:ext cx="8690112" cy="2246769"/>
          </a:xfrm>
          <a:prstGeom prst="rect">
            <a:avLst/>
          </a:prstGeom>
        </p:spPr>
        <p:txBody>
          <a:bodyPr wrap="square">
            <a:spAutoFit/>
          </a:bodyPr>
          <a:lstStyle/>
          <a:p>
            <a:pPr fontAlgn="base"/>
            <a:r>
              <a:rPr lang="en-US" sz="1600" b="1" dirty="0">
                <a:solidFill>
                  <a:srgbClr val="000000"/>
                </a:solidFill>
                <a:latin typeface="Times New Roman" panose="02020603050405020304" pitchFamily="18" charset="0"/>
              </a:rPr>
              <a:t>What if your data is actually more complex than a simple straight line? </a:t>
            </a:r>
            <a:endParaRPr lang="tr-TR" sz="1600" b="1" dirty="0">
              <a:solidFill>
                <a:srgbClr val="000000"/>
              </a:solidFill>
              <a:latin typeface="Times New Roman" panose="02020603050405020304" pitchFamily="18" charset="0"/>
            </a:endParaRPr>
          </a:p>
          <a:p>
            <a:pPr fontAlgn="base"/>
            <a:endParaRPr lang="tr-TR" sz="1600" b="1" dirty="0">
              <a:solidFill>
                <a:srgbClr val="000000"/>
              </a:solidFill>
              <a:latin typeface="Times New Roman" panose="02020603050405020304" pitchFamily="18" charset="0"/>
            </a:endParaRPr>
          </a:p>
          <a:p>
            <a:pPr fontAlgn="base"/>
            <a:r>
              <a:rPr lang="en-US" dirty="0">
                <a:solidFill>
                  <a:srgbClr val="000000"/>
                </a:solidFill>
                <a:latin typeface="Times New Roman" panose="02020603050405020304" pitchFamily="18" charset="0"/>
              </a:rPr>
              <a:t>Surprisingly, you can actually use a linear model to fit nonlinear data. A simple way to do this is to </a:t>
            </a:r>
            <a:r>
              <a:rPr lang="en-US" i="1" dirty="0">
                <a:solidFill>
                  <a:srgbClr val="000000"/>
                </a:solidFill>
                <a:latin typeface="Times New Roman" panose="02020603050405020304" pitchFamily="18" charset="0"/>
              </a:rPr>
              <a:t>add powers of each feature as new features</a:t>
            </a:r>
            <a:r>
              <a:rPr lang="en-US" dirty="0">
                <a:solidFill>
                  <a:srgbClr val="000000"/>
                </a:solidFill>
                <a:latin typeface="Times New Roman" panose="02020603050405020304" pitchFamily="18" charset="0"/>
              </a:rPr>
              <a:t>, then train a linear model on this extended set of features. This technique is called </a:t>
            </a:r>
            <a:r>
              <a:rPr lang="en-US" i="1" dirty="0">
                <a:solidFill>
                  <a:srgbClr val="000000"/>
                </a:solidFill>
                <a:latin typeface="Times New Roman" panose="02020603050405020304" pitchFamily="18" charset="0"/>
              </a:rPr>
              <a:t>Polynomial Regression</a:t>
            </a:r>
            <a:r>
              <a:rPr lang="en-US" dirty="0">
                <a:solidFill>
                  <a:srgbClr val="000000"/>
                </a:solidFill>
                <a:latin typeface="Times New Roman" panose="02020603050405020304" pitchFamily="18" charset="0"/>
              </a:rPr>
              <a:t>.</a:t>
            </a:r>
            <a:endParaRPr lang="tr-TR" dirty="0">
              <a:solidFill>
                <a:srgbClr val="000000"/>
              </a:solidFill>
              <a:latin typeface="Times New Roman" panose="02020603050405020304" pitchFamily="18" charset="0"/>
            </a:endParaRPr>
          </a:p>
          <a:p>
            <a:pPr fontAlgn="base"/>
            <a:endParaRPr lang="en-US" dirty="0">
              <a:solidFill>
                <a:srgbClr val="000000"/>
              </a:solidFill>
              <a:latin typeface="Times New Roman" panose="02020603050405020304" pitchFamily="18" charset="0"/>
            </a:endParaRPr>
          </a:p>
          <a:p>
            <a:pPr fontAlgn="base"/>
            <a:r>
              <a:rPr lang="en-US" dirty="0">
                <a:solidFill>
                  <a:srgbClr val="000000"/>
                </a:solidFill>
                <a:latin typeface="Times New Roman" panose="02020603050405020304" pitchFamily="18" charset="0"/>
              </a:rPr>
              <a:t>Let’s look at an example. First, let’s generate some nonlinear data, based on a simple </a:t>
            </a:r>
            <a:r>
              <a:rPr lang="en-US" i="1" dirty="0">
                <a:solidFill>
                  <a:srgbClr val="000000"/>
                </a:solidFill>
                <a:latin typeface="Times New Roman" panose="02020603050405020304" pitchFamily="18" charset="0"/>
              </a:rPr>
              <a:t>quadratic equation</a:t>
            </a:r>
            <a:r>
              <a:rPr lang="tr-TR" i="1" baseline="30000" dirty="0">
                <a:solidFill>
                  <a:srgbClr val="8E0012"/>
                </a:solidFill>
                <a:latin typeface="Times New Roman" panose="02020603050405020304" pitchFamily="18" charset="0"/>
              </a:rPr>
              <a:t> </a:t>
            </a:r>
            <a:r>
              <a:rPr lang="en-US" dirty="0">
                <a:solidFill>
                  <a:srgbClr val="000000"/>
                </a:solidFill>
                <a:latin typeface="Times New Roman" panose="02020603050405020304" pitchFamily="18" charset="0"/>
              </a:rPr>
              <a:t>(plus some noise; see </a:t>
            </a:r>
            <a:r>
              <a:rPr lang="en-US" dirty="0">
                <a:solidFill>
                  <a:srgbClr val="8E0012"/>
                </a:solidFill>
                <a:latin typeface="Times New Roman" panose="02020603050405020304" pitchFamily="18" charset="0"/>
              </a:rPr>
              <a:t>Figure</a:t>
            </a:r>
            <a:r>
              <a:rPr lang="en-US" dirty="0">
                <a:solidFill>
                  <a:srgbClr val="000000"/>
                </a:solidFill>
                <a:latin typeface="Times New Roman" panose="02020603050405020304" pitchFamily="18" charset="0"/>
              </a:rPr>
              <a:t>):</a:t>
            </a:r>
            <a:endParaRPr lang="en-US" b="0" i="0" u="none" strike="noStrike" dirty="0">
              <a:solidFill>
                <a:srgbClr val="000000"/>
              </a:solidFill>
              <a:effectLst/>
              <a:latin typeface="Times New Roman" panose="02020603050405020304" pitchFamily="18" charset="0"/>
            </a:endParaRPr>
          </a:p>
        </p:txBody>
      </p:sp>
      <p:pic>
        <p:nvPicPr>
          <p:cNvPr id="4" name="Picture 3">
            <a:extLst>
              <a:ext uri="{FF2B5EF4-FFF2-40B4-BE49-F238E27FC236}">
                <a16:creationId xmlns:a16="http://schemas.microsoft.com/office/drawing/2014/main" id="{B0B89FA6-9CE7-4BD2-AC77-339300840229}"/>
              </a:ext>
            </a:extLst>
          </p:cNvPr>
          <p:cNvPicPr>
            <a:picLocks noChangeAspect="1"/>
          </p:cNvPicPr>
          <p:nvPr/>
        </p:nvPicPr>
        <p:blipFill>
          <a:blip r:embed="rId3"/>
          <a:stretch>
            <a:fillRect/>
          </a:stretch>
        </p:blipFill>
        <p:spPr>
          <a:xfrm>
            <a:off x="226944" y="3733800"/>
            <a:ext cx="3162300" cy="2295525"/>
          </a:xfrm>
          <a:prstGeom prst="rect">
            <a:avLst/>
          </a:prstGeom>
        </p:spPr>
      </p:pic>
      <p:sp>
        <p:nvSpPr>
          <p:cNvPr id="6" name="Rectangle 5">
            <a:extLst>
              <a:ext uri="{FF2B5EF4-FFF2-40B4-BE49-F238E27FC236}">
                <a16:creationId xmlns:a16="http://schemas.microsoft.com/office/drawing/2014/main" id="{EADEE76D-63F2-4B94-A62E-914D80302EBA}"/>
              </a:ext>
            </a:extLst>
          </p:cNvPr>
          <p:cNvSpPr/>
          <p:nvPr/>
        </p:nvSpPr>
        <p:spPr>
          <a:xfrm>
            <a:off x="3505200" y="3693854"/>
            <a:ext cx="5218042" cy="307777"/>
          </a:xfrm>
          <a:prstGeom prst="rect">
            <a:avLst/>
          </a:prstGeom>
        </p:spPr>
        <p:txBody>
          <a:bodyPr wrap="square">
            <a:spAutoFit/>
          </a:bodyPr>
          <a:lstStyle/>
          <a:p>
            <a:r>
              <a:rPr lang="en-US" sz="1400" dirty="0">
                <a:solidFill>
                  <a:srgbClr val="000000"/>
                </a:solidFill>
                <a:latin typeface="Times New Roman" panose="02020603050405020304" pitchFamily="18" charset="0"/>
              </a:rPr>
              <a:t>A quadratic equation is of the form </a:t>
            </a:r>
            <a:r>
              <a:rPr lang="en-US" sz="1400" i="1" dirty="0">
                <a:solidFill>
                  <a:srgbClr val="000000"/>
                </a:solidFill>
                <a:latin typeface="Times New Roman" panose="02020603050405020304" pitchFamily="18" charset="0"/>
              </a:rPr>
              <a:t>y</a:t>
            </a:r>
            <a:r>
              <a:rPr lang="en-US" sz="1400" dirty="0">
                <a:solidFill>
                  <a:srgbClr val="000000"/>
                </a:solidFill>
                <a:latin typeface="Times New Roman" panose="02020603050405020304" pitchFamily="18" charset="0"/>
              </a:rPr>
              <a:t> = </a:t>
            </a:r>
            <a:r>
              <a:rPr lang="en-US" sz="1400" i="1" dirty="0">
                <a:solidFill>
                  <a:srgbClr val="000000"/>
                </a:solidFill>
                <a:latin typeface="Times New Roman" panose="02020603050405020304" pitchFamily="18" charset="0"/>
              </a:rPr>
              <a:t>ax</a:t>
            </a:r>
            <a:r>
              <a:rPr lang="en-US" sz="1400" baseline="30000" dirty="0">
                <a:solidFill>
                  <a:srgbClr val="000000"/>
                </a:solidFill>
                <a:latin typeface="Times New Roman" panose="02020603050405020304" pitchFamily="18" charset="0"/>
              </a:rPr>
              <a:t>2</a:t>
            </a:r>
            <a:r>
              <a:rPr lang="en-US" sz="1400" dirty="0">
                <a:solidFill>
                  <a:srgbClr val="000000"/>
                </a:solidFill>
                <a:latin typeface="Times New Roman" panose="02020603050405020304" pitchFamily="18" charset="0"/>
              </a:rPr>
              <a:t> + </a:t>
            </a:r>
            <a:r>
              <a:rPr lang="en-US" sz="1400" i="1" dirty="0">
                <a:solidFill>
                  <a:srgbClr val="000000"/>
                </a:solidFill>
                <a:latin typeface="Times New Roman" panose="02020603050405020304" pitchFamily="18" charset="0"/>
              </a:rPr>
              <a:t>bx</a:t>
            </a:r>
            <a:r>
              <a:rPr lang="en-US" sz="1400" dirty="0">
                <a:solidFill>
                  <a:srgbClr val="000000"/>
                </a:solidFill>
                <a:latin typeface="Times New Roman" panose="02020603050405020304" pitchFamily="18" charset="0"/>
              </a:rPr>
              <a:t> + </a:t>
            </a:r>
            <a:r>
              <a:rPr lang="en-US" sz="1400" i="1" dirty="0">
                <a:solidFill>
                  <a:srgbClr val="000000"/>
                </a:solidFill>
                <a:latin typeface="Times New Roman" panose="02020603050405020304" pitchFamily="18" charset="0"/>
              </a:rPr>
              <a:t>c</a:t>
            </a:r>
            <a:endParaRPr lang="de-DE" sz="1400" dirty="0"/>
          </a:p>
        </p:txBody>
      </p:sp>
      <p:sp>
        <p:nvSpPr>
          <p:cNvPr id="7" name="Rectangle 6">
            <a:extLst>
              <a:ext uri="{FF2B5EF4-FFF2-40B4-BE49-F238E27FC236}">
                <a16:creationId xmlns:a16="http://schemas.microsoft.com/office/drawing/2014/main" id="{E1BF9E77-ACFA-48F7-B8BE-4C11482B02CF}"/>
              </a:ext>
            </a:extLst>
          </p:cNvPr>
          <p:cNvSpPr/>
          <p:nvPr/>
        </p:nvSpPr>
        <p:spPr>
          <a:xfrm>
            <a:off x="3505200" y="4061241"/>
            <a:ext cx="4572000" cy="646331"/>
          </a:xfrm>
          <a:prstGeom prst="rect">
            <a:avLst/>
          </a:prstGeom>
        </p:spPr>
        <p:txBody>
          <a:bodyPr>
            <a:spAutoFit/>
          </a:bodyPr>
          <a:lstStyle/>
          <a:p>
            <a:r>
              <a:rPr lang="en-US">
                <a:solidFill>
                  <a:srgbClr val="000000"/>
                </a:solidFill>
                <a:latin typeface="Times New Roman" panose="02020603050405020304" pitchFamily="18" charset="0"/>
              </a:rPr>
              <a:t>Clearly, a straight line will never fit this data properly.</a:t>
            </a:r>
            <a:endParaRPr lang="de-DE" dirty="0"/>
          </a:p>
        </p:txBody>
      </p:sp>
      <p:sp>
        <p:nvSpPr>
          <p:cNvPr id="8" name="Rectangle 7">
            <a:extLst>
              <a:ext uri="{FF2B5EF4-FFF2-40B4-BE49-F238E27FC236}">
                <a16:creationId xmlns:a16="http://schemas.microsoft.com/office/drawing/2014/main" id="{5063EB9D-D2EC-4F38-83B1-064261F8AC10}"/>
              </a:ext>
            </a:extLst>
          </p:cNvPr>
          <p:cNvSpPr/>
          <p:nvPr/>
        </p:nvSpPr>
        <p:spPr>
          <a:xfrm>
            <a:off x="3505200" y="4742208"/>
            <a:ext cx="5411856" cy="923330"/>
          </a:xfrm>
          <a:prstGeom prst="rect">
            <a:avLst/>
          </a:prstGeom>
        </p:spPr>
        <p:txBody>
          <a:bodyPr wrap="square">
            <a:spAutoFit/>
          </a:bodyPr>
          <a:lstStyle/>
          <a:p>
            <a:r>
              <a:rPr lang="tr-TR" dirty="0">
                <a:solidFill>
                  <a:srgbClr val="000000"/>
                </a:solidFill>
                <a:latin typeface="Times New Roman" panose="02020603050405020304" pitchFamily="18" charset="0"/>
              </a:rPr>
              <a:t>A</a:t>
            </a:r>
            <a:r>
              <a:rPr lang="de-DE" dirty="0">
                <a:solidFill>
                  <a:srgbClr val="000000"/>
                </a:solidFill>
                <a:latin typeface="Times New Roman" panose="02020603050405020304" pitchFamily="18" charset="0"/>
              </a:rPr>
              <a:t>dding the square</a:t>
            </a:r>
            <a:r>
              <a:rPr lang="tr-TR" dirty="0">
                <a:solidFill>
                  <a:srgbClr val="000000"/>
                </a:solidFill>
                <a:latin typeface="Times New Roman" panose="02020603050405020304" pitchFamily="18" charset="0"/>
              </a:rPr>
              <a:t> </a:t>
            </a:r>
            <a:r>
              <a:rPr lang="en-US" dirty="0"/>
              <a:t>(2</a:t>
            </a:r>
            <a:r>
              <a:rPr lang="en-US" baseline="30000" dirty="0"/>
              <a:t>nd</a:t>
            </a:r>
            <a:r>
              <a:rPr lang="en-US" dirty="0"/>
              <a:t>-degree polynomial) of each feature in the training set as new features (in this case there is just one feature):</a:t>
            </a:r>
            <a:endParaRPr lang="de-DE" dirty="0"/>
          </a:p>
        </p:txBody>
      </p:sp>
    </p:spTree>
    <p:extLst>
      <p:ext uri="{BB962C8B-B14F-4D97-AF65-F5344CB8AC3E}">
        <p14:creationId xmlns:p14="http://schemas.microsoft.com/office/powerpoint/2010/main" val="621457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3" name="Rectangle 2">
            <a:extLst>
              <a:ext uri="{FF2B5EF4-FFF2-40B4-BE49-F238E27FC236}">
                <a16:creationId xmlns:a16="http://schemas.microsoft.com/office/drawing/2014/main" id="{94240C06-A1D3-439F-9C4D-9FC7F973A910}"/>
              </a:ext>
            </a:extLst>
          </p:cNvPr>
          <p:cNvSpPr/>
          <p:nvPr/>
        </p:nvSpPr>
        <p:spPr>
          <a:xfrm>
            <a:off x="228600" y="1295400"/>
            <a:ext cx="8690112" cy="1754326"/>
          </a:xfrm>
          <a:prstGeom prst="rect">
            <a:avLst/>
          </a:prstGeom>
        </p:spPr>
        <p:txBody>
          <a:bodyPr wrap="square">
            <a:spAutoFit/>
          </a:bodyPr>
          <a:lstStyle/>
          <a:p>
            <a:r>
              <a:rPr lang="en-US" dirty="0">
                <a:latin typeface="CIDFont+F1"/>
              </a:rPr>
              <a:t>For </a:t>
            </a:r>
            <a:r>
              <a:rPr lang="tr-TR" dirty="0">
                <a:latin typeface="CIDFont+F1"/>
              </a:rPr>
              <a:t>«m»</a:t>
            </a:r>
            <a:r>
              <a:rPr lang="en-US" dirty="0">
                <a:latin typeface="CIDFont+F1"/>
              </a:rPr>
              <a:t> predictors, we have </a:t>
            </a:r>
            <a:r>
              <a:rPr lang="en-US" dirty="0">
                <a:latin typeface="CIDFont+F2"/>
              </a:rPr>
              <a:t>1+</a:t>
            </a:r>
            <a:r>
              <a:rPr lang="tr-TR" dirty="0">
                <a:latin typeface="CIDFont+F2"/>
              </a:rPr>
              <a:t>m</a:t>
            </a:r>
            <a:r>
              <a:rPr lang="en-US" dirty="0">
                <a:latin typeface="CIDFont+F2"/>
              </a:rPr>
              <a:t>(</a:t>
            </a:r>
            <a:r>
              <a:rPr lang="tr-TR" dirty="0">
                <a:latin typeface="CIDFont+F2"/>
              </a:rPr>
              <a:t>m</a:t>
            </a:r>
            <a:r>
              <a:rPr lang="en-US" dirty="0">
                <a:latin typeface="CIDFont+F2"/>
              </a:rPr>
              <a:t>+1)/2 </a:t>
            </a:r>
            <a:r>
              <a:rPr lang="en-US" dirty="0">
                <a:latin typeface="CIDFont+F1"/>
              </a:rPr>
              <a:t>models</a:t>
            </a:r>
          </a:p>
          <a:p>
            <a:r>
              <a:rPr lang="en-US" dirty="0">
                <a:latin typeface="CIDFont+F4"/>
              </a:rPr>
              <a:t>– </a:t>
            </a:r>
            <a:r>
              <a:rPr lang="en-US" dirty="0">
                <a:latin typeface="CIDFont+F1"/>
              </a:rPr>
              <a:t>Example: For </a:t>
            </a:r>
            <a:r>
              <a:rPr lang="tr-TR" dirty="0">
                <a:latin typeface="CIDFont+F1"/>
              </a:rPr>
              <a:t>m</a:t>
            </a:r>
            <a:r>
              <a:rPr lang="en-US" dirty="0">
                <a:latin typeface="CIDFont+F1"/>
              </a:rPr>
              <a:t>=4, we’ll build 11 models</a:t>
            </a:r>
          </a:p>
          <a:p>
            <a:r>
              <a:rPr lang="en-US" dirty="0">
                <a:latin typeface="CIDFont+F4"/>
              </a:rPr>
              <a:t>– </a:t>
            </a:r>
            <a:r>
              <a:rPr lang="en-US" dirty="0">
                <a:latin typeface="CIDFont+F1"/>
              </a:rPr>
              <a:t>For k=3,..,1, consider all k models that contain all but</a:t>
            </a:r>
            <a:r>
              <a:rPr lang="tr-TR" dirty="0">
                <a:latin typeface="CIDFont+F1"/>
              </a:rPr>
              <a:t> </a:t>
            </a:r>
            <a:r>
              <a:rPr lang="en-US" dirty="0">
                <a:latin typeface="CIDFont+F1"/>
              </a:rPr>
              <a:t>one of the predictors in </a:t>
            </a:r>
            <a:r>
              <a:rPr lang="tr-TR" dirty="0">
                <a:latin typeface="CIDFont+F14"/>
              </a:rPr>
              <a:t>        </a:t>
            </a:r>
            <a:r>
              <a:rPr lang="en-US" sz="1200" dirty="0">
                <a:latin typeface="CIDFont+F9"/>
              </a:rPr>
              <a:t> </a:t>
            </a:r>
            <a:r>
              <a:rPr lang="en-US" dirty="0">
                <a:latin typeface="CIDFont+F1"/>
              </a:rPr>
              <a:t>for a total of k-1 predictors</a:t>
            </a:r>
          </a:p>
          <a:p>
            <a:r>
              <a:rPr lang="en-US" dirty="0">
                <a:latin typeface="CIDFont+F4"/>
              </a:rPr>
              <a:t>– </a:t>
            </a:r>
            <a:r>
              <a:rPr lang="en-US" dirty="0">
                <a:latin typeface="CIDFont+F1"/>
              </a:rPr>
              <a:t>Pick the best (</a:t>
            </a:r>
            <a:r>
              <a:rPr lang="tr-TR" dirty="0">
                <a:latin typeface="CIDFont+F1"/>
              </a:rPr>
              <a:t>lowest p_value or </a:t>
            </a:r>
            <a:r>
              <a:rPr lang="en-US" dirty="0">
                <a:latin typeface="CIDFont+F1"/>
              </a:rPr>
              <a:t>lowest RSS or largest R</a:t>
            </a:r>
            <a:r>
              <a:rPr lang="en-US" sz="1200" dirty="0">
                <a:latin typeface="CIDFont+F1"/>
              </a:rPr>
              <a:t>2</a:t>
            </a:r>
            <a:r>
              <a:rPr lang="tr-TR" sz="1200" dirty="0">
                <a:latin typeface="CIDFont+F1"/>
              </a:rPr>
              <a:t> </a:t>
            </a:r>
            <a:r>
              <a:rPr lang="en-US" dirty="0">
                <a:latin typeface="CIDFont+F1"/>
              </a:rPr>
              <a:t>) among these k</a:t>
            </a:r>
            <a:r>
              <a:rPr lang="tr-TR" dirty="0">
                <a:latin typeface="CIDFont+F1"/>
              </a:rPr>
              <a:t>  </a:t>
            </a:r>
            <a:r>
              <a:rPr lang="en-US" dirty="0">
                <a:latin typeface="CIDFont+F1"/>
              </a:rPr>
              <a:t>models and call it </a:t>
            </a:r>
            <a:endParaRPr lang="de-DE" dirty="0"/>
          </a:p>
        </p:txBody>
      </p:sp>
      <p:pic>
        <p:nvPicPr>
          <p:cNvPr id="4" name="Picture 3">
            <a:extLst>
              <a:ext uri="{FF2B5EF4-FFF2-40B4-BE49-F238E27FC236}">
                <a16:creationId xmlns:a16="http://schemas.microsoft.com/office/drawing/2014/main" id="{FF492AF5-B1C2-4E5D-95D3-970B93075452}"/>
              </a:ext>
            </a:extLst>
          </p:cNvPr>
          <p:cNvPicPr>
            <a:picLocks noChangeAspect="1"/>
          </p:cNvPicPr>
          <p:nvPr/>
        </p:nvPicPr>
        <p:blipFill>
          <a:blip r:embed="rId3"/>
          <a:stretch>
            <a:fillRect/>
          </a:stretch>
        </p:blipFill>
        <p:spPr>
          <a:xfrm>
            <a:off x="7696200" y="1909785"/>
            <a:ext cx="319088" cy="262778"/>
          </a:xfrm>
          <a:prstGeom prst="rect">
            <a:avLst/>
          </a:prstGeom>
        </p:spPr>
      </p:pic>
      <p:pic>
        <p:nvPicPr>
          <p:cNvPr id="6" name="Picture 5">
            <a:extLst>
              <a:ext uri="{FF2B5EF4-FFF2-40B4-BE49-F238E27FC236}">
                <a16:creationId xmlns:a16="http://schemas.microsoft.com/office/drawing/2014/main" id="{D441A2E2-CB6E-4DF0-94B2-3ECDA58AD08C}"/>
              </a:ext>
            </a:extLst>
          </p:cNvPr>
          <p:cNvPicPr>
            <a:picLocks noChangeAspect="1"/>
          </p:cNvPicPr>
          <p:nvPr/>
        </p:nvPicPr>
        <p:blipFill>
          <a:blip r:embed="rId4"/>
          <a:stretch>
            <a:fillRect/>
          </a:stretch>
        </p:blipFill>
        <p:spPr>
          <a:xfrm>
            <a:off x="595312" y="2766833"/>
            <a:ext cx="471488" cy="282893"/>
          </a:xfrm>
          <a:prstGeom prst="rect">
            <a:avLst/>
          </a:prstGeom>
        </p:spPr>
      </p:pic>
      <p:pic>
        <p:nvPicPr>
          <p:cNvPr id="7" name="Picture 6">
            <a:extLst>
              <a:ext uri="{FF2B5EF4-FFF2-40B4-BE49-F238E27FC236}">
                <a16:creationId xmlns:a16="http://schemas.microsoft.com/office/drawing/2014/main" id="{C4BCDC3A-B08D-45A6-9BE3-589733EC38BF}"/>
              </a:ext>
            </a:extLst>
          </p:cNvPr>
          <p:cNvPicPr>
            <a:picLocks noChangeAspect="1"/>
          </p:cNvPicPr>
          <p:nvPr/>
        </p:nvPicPr>
        <p:blipFill>
          <a:blip r:embed="rId5"/>
          <a:stretch>
            <a:fillRect/>
          </a:stretch>
        </p:blipFill>
        <p:spPr>
          <a:xfrm>
            <a:off x="595312" y="3184808"/>
            <a:ext cx="7953375" cy="2228850"/>
          </a:xfrm>
          <a:prstGeom prst="rect">
            <a:avLst/>
          </a:prstGeom>
        </p:spPr>
      </p:pic>
    </p:spTree>
    <p:extLst>
      <p:ext uri="{BB962C8B-B14F-4D97-AF65-F5344CB8AC3E}">
        <p14:creationId xmlns:p14="http://schemas.microsoft.com/office/powerpoint/2010/main" val="27429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523D4C0D-8D22-469E-90C0-79D4584A349B}"/>
              </a:ext>
            </a:extLst>
          </p:cNvPr>
          <p:cNvSpPr/>
          <p:nvPr/>
        </p:nvSpPr>
        <p:spPr>
          <a:xfrm>
            <a:off x="228600" y="1671210"/>
            <a:ext cx="8690112" cy="1754326"/>
          </a:xfrm>
          <a:prstGeom prst="rect">
            <a:avLst/>
          </a:prstGeom>
        </p:spPr>
        <p:txBody>
          <a:bodyPr wrap="square">
            <a:spAutoFit/>
          </a:bodyPr>
          <a:lstStyle/>
          <a:p>
            <a:r>
              <a:rPr lang="en-US" dirty="0">
                <a:solidFill>
                  <a:srgbClr val="000000"/>
                </a:solidFill>
                <a:latin typeface="Times New Roman" panose="02020603050405020304" pitchFamily="18" charset="0"/>
              </a:rPr>
              <a:t>Similar to backward elimination, even here we have a few steps to follow. We’ll go one by one as usual. But before going in, you need to know that this is going to be a bit more tedious of a job than backward elimination because you have to create a bunch of simple linear regression models here. And depending on the number of features you have in your dataset, the number of linear regression models you need to create could grow to a huge number pretty quickly.</a:t>
            </a:r>
            <a:endParaRPr lang="de-DE" dirty="0">
              <a:solidFill>
                <a:srgbClr val="000000"/>
              </a:solidFill>
              <a:latin typeface="Times New Roman" panose="02020603050405020304" pitchFamily="18" charset="0"/>
            </a:endParaRPr>
          </a:p>
        </p:txBody>
      </p:sp>
      <p:sp>
        <p:nvSpPr>
          <p:cNvPr id="3" name="Rectangle 2">
            <a:extLst>
              <a:ext uri="{FF2B5EF4-FFF2-40B4-BE49-F238E27FC236}">
                <a16:creationId xmlns:a16="http://schemas.microsoft.com/office/drawing/2014/main" id="{B21D287B-3010-4910-9CB5-984D8EF7D5A0}"/>
              </a:ext>
            </a:extLst>
          </p:cNvPr>
          <p:cNvSpPr/>
          <p:nvPr/>
        </p:nvSpPr>
        <p:spPr>
          <a:xfrm>
            <a:off x="221824" y="1301878"/>
            <a:ext cx="1999265" cy="369332"/>
          </a:xfrm>
          <a:prstGeom prst="rect">
            <a:avLst/>
          </a:prstGeom>
        </p:spPr>
        <p:txBody>
          <a:bodyPr wrap="none">
            <a:spAutoFit/>
          </a:bodyPr>
          <a:lstStyle/>
          <a:p>
            <a:r>
              <a:rPr lang="tr-TR" dirty="0">
                <a:solidFill>
                  <a:srgbClr val="FF0000"/>
                </a:solidFill>
                <a:latin typeface="Times New Roman" panose="02020603050405020304" pitchFamily="18" charset="0"/>
              </a:rPr>
              <a:t>Forward Selection</a:t>
            </a:r>
            <a:r>
              <a:rPr lang="en-US" dirty="0">
                <a:solidFill>
                  <a:srgbClr val="000000"/>
                </a:solidFill>
                <a:latin typeface="Times New Roman" panose="02020603050405020304" pitchFamily="18" charset="0"/>
              </a:rPr>
              <a:t> </a:t>
            </a:r>
            <a:endParaRPr lang="de-DE" dirty="0"/>
          </a:p>
        </p:txBody>
      </p:sp>
    </p:spTree>
    <p:extLst>
      <p:ext uri="{BB962C8B-B14F-4D97-AF65-F5344CB8AC3E}">
        <p14:creationId xmlns:p14="http://schemas.microsoft.com/office/powerpoint/2010/main" val="2325897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4" name="Rectangle 3">
            <a:extLst>
              <a:ext uri="{FF2B5EF4-FFF2-40B4-BE49-F238E27FC236}">
                <a16:creationId xmlns:a16="http://schemas.microsoft.com/office/drawing/2014/main" id="{1B836492-5E74-44FB-B03A-2D87985B7C34}"/>
              </a:ext>
            </a:extLst>
          </p:cNvPr>
          <p:cNvSpPr/>
          <p:nvPr/>
        </p:nvSpPr>
        <p:spPr>
          <a:xfrm>
            <a:off x="214745" y="1221084"/>
            <a:ext cx="8610600" cy="1754326"/>
          </a:xfrm>
          <a:prstGeom prst="rect">
            <a:avLst/>
          </a:prstGeom>
        </p:spPr>
        <p:txBody>
          <a:bodyPr wrap="square">
            <a:spAutoFit/>
          </a:bodyPr>
          <a:lstStyle/>
          <a:p>
            <a:r>
              <a:rPr lang="en-US" dirty="0">
                <a:latin typeface="CIDFont+F1"/>
              </a:rPr>
              <a:t>For </a:t>
            </a:r>
            <a:r>
              <a:rPr lang="tr-TR" dirty="0">
                <a:latin typeface="CIDFont+F1"/>
              </a:rPr>
              <a:t>«m»</a:t>
            </a:r>
            <a:r>
              <a:rPr lang="en-US" dirty="0">
                <a:latin typeface="CIDFont+F1"/>
              </a:rPr>
              <a:t> predictors, we have </a:t>
            </a:r>
            <a:r>
              <a:rPr lang="en-US" dirty="0">
                <a:latin typeface="CIDFont+F2"/>
              </a:rPr>
              <a:t>1+</a:t>
            </a:r>
            <a:r>
              <a:rPr lang="tr-TR" dirty="0">
                <a:latin typeface="CIDFont+F2"/>
              </a:rPr>
              <a:t>m</a:t>
            </a:r>
            <a:r>
              <a:rPr lang="en-US" dirty="0">
                <a:latin typeface="CIDFont+F2"/>
              </a:rPr>
              <a:t>(</a:t>
            </a:r>
            <a:r>
              <a:rPr lang="tr-TR" dirty="0">
                <a:latin typeface="CIDFont+F2"/>
              </a:rPr>
              <a:t>m</a:t>
            </a:r>
            <a:r>
              <a:rPr lang="en-US" dirty="0">
                <a:latin typeface="CIDFont+F2"/>
              </a:rPr>
              <a:t>+1)/2 </a:t>
            </a:r>
            <a:r>
              <a:rPr lang="en-US" dirty="0">
                <a:latin typeface="CIDFont+F1"/>
              </a:rPr>
              <a:t>models</a:t>
            </a:r>
          </a:p>
          <a:p>
            <a:r>
              <a:rPr lang="en-US" dirty="0">
                <a:latin typeface="CIDFont+F4"/>
              </a:rPr>
              <a:t>– </a:t>
            </a:r>
            <a:r>
              <a:rPr lang="en-US" dirty="0">
                <a:latin typeface="CIDFont+F1"/>
              </a:rPr>
              <a:t>Example: For </a:t>
            </a:r>
            <a:r>
              <a:rPr lang="tr-TR" dirty="0">
                <a:latin typeface="CIDFont+F1"/>
              </a:rPr>
              <a:t>m</a:t>
            </a:r>
            <a:r>
              <a:rPr lang="en-US" dirty="0">
                <a:latin typeface="CIDFont+F1"/>
              </a:rPr>
              <a:t>=4, we’ll build 11 models</a:t>
            </a:r>
          </a:p>
          <a:p>
            <a:r>
              <a:rPr lang="en-US" dirty="0">
                <a:latin typeface="CIDFont+F4"/>
              </a:rPr>
              <a:t>– </a:t>
            </a:r>
            <a:r>
              <a:rPr lang="en-US" dirty="0">
                <a:latin typeface="CIDFont+F1"/>
              </a:rPr>
              <a:t>For k=0,1,..,3, consider all 4-k models that augment the</a:t>
            </a:r>
            <a:r>
              <a:rPr lang="tr-TR" dirty="0">
                <a:latin typeface="CIDFont+F1"/>
              </a:rPr>
              <a:t> </a:t>
            </a:r>
            <a:r>
              <a:rPr lang="en-US" dirty="0">
                <a:latin typeface="CIDFont+F1"/>
              </a:rPr>
              <a:t>predictors in </a:t>
            </a:r>
            <a:r>
              <a:rPr lang="en-US" dirty="0">
                <a:latin typeface="CIDFont+F14"/>
              </a:rPr>
              <a:t>M</a:t>
            </a:r>
            <a:r>
              <a:rPr lang="en-US" sz="1200" dirty="0">
                <a:latin typeface="CIDFont+F9"/>
              </a:rPr>
              <a:t>k </a:t>
            </a:r>
            <a:r>
              <a:rPr lang="en-US" dirty="0">
                <a:latin typeface="CIDFont+F1"/>
              </a:rPr>
              <a:t>with one additional factor</a:t>
            </a:r>
            <a:r>
              <a:rPr lang="tr-TR" dirty="0">
                <a:latin typeface="CIDFont+F1"/>
              </a:rPr>
              <a:t> </a:t>
            </a:r>
            <a:endParaRPr lang="en-US" dirty="0">
              <a:latin typeface="CIDFont+F1"/>
            </a:endParaRPr>
          </a:p>
          <a:p>
            <a:r>
              <a:rPr lang="en-US" dirty="0">
                <a:latin typeface="CIDFont+F4"/>
              </a:rPr>
              <a:t>– </a:t>
            </a:r>
            <a:r>
              <a:rPr lang="en-US" dirty="0">
                <a:latin typeface="CIDFont+F1"/>
              </a:rPr>
              <a:t>Pick the best (lowest RSS </a:t>
            </a:r>
            <a:r>
              <a:rPr lang="tr-TR" dirty="0">
                <a:latin typeface="CIDFont+F1"/>
              </a:rPr>
              <a:t>or lowest p_value </a:t>
            </a:r>
            <a:r>
              <a:rPr lang="en-US" dirty="0">
                <a:latin typeface="CIDFont+F1"/>
              </a:rPr>
              <a:t>or largest R</a:t>
            </a:r>
            <a:r>
              <a:rPr lang="en-US" sz="1200" dirty="0">
                <a:latin typeface="CIDFont+F1"/>
              </a:rPr>
              <a:t>2</a:t>
            </a:r>
            <a:r>
              <a:rPr lang="en-US" dirty="0">
                <a:latin typeface="CIDFont+F1"/>
              </a:rPr>
              <a:t>) among these 4-k</a:t>
            </a:r>
            <a:r>
              <a:rPr lang="tr-TR" dirty="0">
                <a:latin typeface="CIDFont+F1"/>
              </a:rPr>
              <a:t>  </a:t>
            </a:r>
            <a:r>
              <a:rPr lang="en-US" dirty="0">
                <a:latin typeface="CIDFont+F1"/>
              </a:rPr>
              <a:t>models and call it </a:t>
            </a:r>
            <a:r>
              <a:rPr lang="en-US" dirty="0">
                <a:latin typeface="CIDFont+F14"/>
              </a:rPr>
              <a:t>M</a:t>
            </a:r>
            <a:r>
              <a:rPr lang="en-US" sz="1200" dirty="0">
                <a:latin typeface="CIDFont+F9"/>
              </a:rPr>
              <a:t>k+1</a:t>
            </a:r>
            <a:endParaRPr lang="de-DE" dirty="0"/>
          </a:p>
        </p:txBody>
      </p:sp>
      <p:pic>
        <p:nvPicPr>
          <p:cNvPr id="2" name="Picture 1">
            <a:extLst>
              <a:ext uri="{FF2B5EF4-FFF2-40B4-BE49-F238E27FC236}">
                <a16:creationId xmlns:a16="http://schemas.microsoft.com/office/drawing/2014/main" id="{4D6AA6B2-3159-45B7-A43B-9D419E11E8E4}"/>
              </a:ext>
            </a:extLst>
          </p:cNvPr>
          <p:cNvPicPr>
            <a:picLocks noChangeAspect="1"/>
          </p:cNvPicPr>
          <p:nvPr/>
        </p:nvPicPr>
        <p:blipFill>
          <a:blip r:embed="rId3"/>
          <a:stretch>
            <a:fillRect/>
          </a:stretch>
        </p:blipFill>
        <p:spPr>
          <a:xfrm>
            <a:off x="434686" y="3064421"/>
            <a:ext cx="8274627" cy="2186462"/>
          </a:xfrm>
          <a:prstGeom prst="rect">
            <a:avLst/>
          </a:prstGeom>
        </p:spPr>
      </p:pic>
    </p:spTree>
    <p:extLst>
      <p:ext uri="{BB962C8B-B14F-4D97-AF65-F5344CB8AC3E}">
        <p14:creationId xmlns:p14="http://schemas.microsoft.com/office/powerpoint/2010/main" val="3384382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D753DE53-FB29-459E-89E1-BFB1FDFF7B84}"/>
              </a:ext>
            </a:extLst>
          </p:cNvPr>
          <p:cNvSpPr/>
          <p:nvPr/>
        </p:nvSpPr>
        <p:spPr>
          <a:xfrm>
            <a:off x="228600" y="1295400"/>
            <a:ext cx="2185214" cy="374974"/>
          </a:xfrm>
          <a:prstGeom prst="rect">
            <a:avLst/>
          </a:prstGeom>
        </p:spPr>
        <p:txBody>
          <a:bodyPr wrap="none">
            <a:spAutoFit/>
          </a:bodyPr>
          <a:lstStyle/>
          <a:p>
            <a:pPr>
              <a:lnSpc>
                <a:spcPct val="110000"/>
              </a:lnSpc>
              <a:spcBef>
                <a:spcPts val="0"/>
              </a:spcBef>
            </a:pPr>
            <a:r>
              <a:rPr lang="tr-TR" dirty="0">
                <a:solidFill>
                  <a:srgbClr val="FF0000"/>
                </a:solidFill>
              </a:rPr>
              <a:t>Best Subset Selection</a:t>
            </a:r>
          </a:p>
        </p:txBody>
      </p:sp>
      <p:sp>
        <p:nvSpPr>
          <p:cNvPr id="3" name="Rectangle 2">
            <a:extLst>
              <a:ext uri="{FF2B5EF4-FFF2-40B4-BE49-F238E27FC236}">
                <a16:creationId xmlns:a16="http://schemas.microsoft.com/office/drawing/2014/main" id="{1BA72CDB-7F05-4CB8-98D6-880A1DE9F7F2}"/>
              </a:ext>
            </a:extLst>
          </p:cNvPr>
          <p:cNvSpPr/>
          <p:nvPr/>
        </p:nvSpPr>
        <p:spPr>
          <a:xfrm>
            <a:off x="225288" y="1670374"/>
            <a:ext cx="8690112" cy="2507610"/>
          </a:xfrm>
          <a:prstGeom prst="rect">
            <a:avLst/>
          </a:prstGeom>
        </p:spPr>
        <p:txBody>
          <a:bodyPr wrap="square">
            <a:spAutoFit/>
          </a:bodyPr>
          <a:lstStyle/>
          <a:p>
            <a:pPr marL="594360" lvl="1">
              <a:lnSpc>
                <a:spcPct val="110000"/>
              </a:lnSpc>
              <a:spcBef>
                <a:spcPts val="0"/>
              </a:spcBef>
            </a:pPr>
            <a:r>
              <a:rPr lang="tr-TR" dirty="0"/>
              <a:t>Uses all the combinations</a:t>
            </a:r>
          </a:p>
          <a:p>
            <a:pPr marL="594360" lvl="1">
              <a:lnSpc>
                <a:spcPct val="110000"/>
              </a:lnSpc>
              <a:spcBef>
                <a:spcPts val="0"/>
              </a:spcBef>
            </a:pPr>
            <a:r>
              <a:rPr lang="tr-TR" dirty="0"/>
              <a:t>It is 2^m for «m» features</a:t>
            </a:r>
          </a:p>
          <a:p>
            <a:pPr marL="594360" lvl="1">
              <a:lnSpc>
                <a:spcPct val="110000"/>
              </a:lnSpc>
              <a:spcBef>
                <a:spcPts val="0"/>
              </a:spcBef>
            </a:pPr>
            <a:r>
              <a:rPr lang="tr-TR" dirty="0"/>
              <a:t>Finds the best solution, however it is not applicable considering the size. 2^20 makes 1 million subsets. It is not practical to try 1 million model</a:t>
            </a:r>
          </a:p>
          <a:p>
            <a:pPr marL="594360" lvl="1">
              <a:lnSpc>
                <a:spcPct val="110000"/>
              </a:lnSpc>
              <a:spcBef>
                <a:spcPts val="0"/>
              </a:spcBef>
            </a:pPr>
            <a:r>
              <a:rPr lang="tr-TR" dirty="0"/>
              <a:t>Assuming it is applicable, can there be another problem?</a:t>
            </a:r>
          </a:p>
          <a:p>
            <a:pPr marL="868680" lvl="2">
              <a:lnSpc>
                <a:spcPct val="110000"/>
              </a:lnSpc>
              <a:spcBef>
                <a:spcPts val="0"/>
              </a:spcBef>
            </a:pPr>
            <a:r>
              <a:rPr lang="tr-TR" dirty="0"/>
              <a:t>Best solution is best for training (low bias)</a:t>
            </a:r>
          </a:p>
          <a:p>
            <a:pPr marL="868680" lvl="2">
              <a:lnSpc>
                <a:spcPct val="110000"/>
              </a:lnSpc>
              <a:spcBef>
                <a:spcPts val="0"/>
              </a:spcBef>
            </a:pPr>
            <a:r>
              <a:rPr lang="tr-TR" dirty="0"/>
              <a:t>Finding global optimum for training is not a guarantee for best test performance</a:t>
            </a:r>
          </a:p>
          <a:p>
            <a:pPr marL="594360" lvl="1">
              <a:lnSpc>
                <a:spcPct val="110000"/>
              </a:lnSpc>
              <a:spcBef>
                <a:spcPts val="0"/>
              </a:spcBef>
            </a:pPr>
            <a:r>
              <a:rPr lang="tr-TR" dirty="0"/>
              <a:t>As a result this method is never used </a:t>
            </a:r>
            <a:r>
              <a:rPr lang="tr-TR" dirty="0">
                <a:sym typeface="Wingdings" panose="05000000000000000000" pitchFamily="2" charset="2"/>
              </a:rPr>
              <a:t></a:t>
            </a:r>
            <a:endParaRPr lang="tr-TR" dirty="0"/>
          </a:p>
        </p:txBody>
      </p:sp>
    </p:spTree>
    <p:extLst>
      <p:ext uri="{BB962C8B-B14F-4D97-AF65-F5344CB8AC3E}">
        <p14:creationId xmlns:p14="http://schemas.microsoft.com/office/powerpoint/2010/main" val="3204768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38E7FF7A-356E-4078-89EF-C2F573D3E956}"/>
              </a:ext>
            </a:extLst>
          </p:cNvPr>
          <p:cNvSpPr/>
          <p:nvPr/>
        </p:nvSpPr>
        <p:spPr>
          <a:xfrm>
            <a:off x="226944" y="1699691"/>
            <a:ext cx="8690112" cy="2862322"/>
          </a:xfrm>
          <a:prstGeom prst="rect">
            <a:avLst/>
          </a:prstGeom>
        </p:spPr>
        <p:txBody>
          <a:bodyPr wrap="square">
            <a:spAutoFit/>
          </a:bodyPr>
          <a:lstStyle/>
          <a:p>
            <a:pPr marL="285750" indent="-285750">
              <a:buFont typeface="Arial" panose="020B0604020202020204" pitchFamily="34" charset="0"/>
              <a:buChar char="•"/>
            </a:pPr>
            <a:r>
              <a:rPr lang="en-US" dirty="0"/>
              <a:t>More systematic criteria for choosing the best</a:t>
            </a:r>
            <a:r>
              <a:rPr lang="tr-TR" dirty="0"/>
              <a:t> </a:t>
            </a:r>
            <a:r>
              <a:rPr lang="en-US" dirty="0"/>
              <a:t>predictors by forward/backward stepwise selection</a:t>
            </a:r>
            <a:endParaRPr lang="tr-TR" dirty="0"/>
          </a:p>
          <a:p>
            <a:pPr marL="285750" indent="-285750">
              <a:buFont typeface="Arial" panose="020B0604020202020204" pitchFamily="34" charset="0"/>
              <a:buChar char="•"/>
            </a:pPr>
            <a:r>
              <a:rPr lang="en-US" dirty="0"/>
              <a:t>Start with no predictors in the model and add the</a:t>
            </a:r>
            <a:r>
              <a:rPr lang="tr-TR" dirty="0"/>
              <a:t> </a:t>
            </a:r>
            <a:r>
              <a:rPr lang="en-US" dirty="0"/>
              <a:t>predictor that yields the best fit (as in forward)</a:t>
            </a:r>
            <a:endParaRPr lang="tr-TR" dirty="0"/>
          </a:p>
          <a:p>
            <a:pPr marL="285750" indent="-285750">
              <a:buFont typeface="Arial" panose="020B0604020202020204" pitchFamily="34" charset="0"/>
              <a:buChar char="•"/>
            </a:pPr>
            <a:r>
              <a:rPr lang="en-US" dirty="0"/>
              <a:t>Keep adding predictors one by one (p-values will</a:t>
            </a:r>
            <a:r>
              <a:rPr lang="tr-TR" dirty="0"/>
              <a:t> </a:t>
            </a:r>
            <a:r>
              <a:rPr lang="en-US" dirty="0"/>
              <a:t>change as we add more predictors)</a:t>
            </a:r>
            <a:endParaRPr lang="tr-TR" dirty="0"/>
          </a:p>
          <a:p>
            <a:pPr marL="285750" indent="-285750">
              <a:buFont typeface="Arial" panose="020B0604020202020204" pitchFamily="34" charset="0"/>
              <a:buChar char="•"/>
            </a:pPr>
            <a:r>
              <a:rPr lang="en-US" dirty="0"/>
              <a:t>If the p-value at any point rises above a certain</a:t>
            </a:r>
            <a:r>
              <a:rPr lang="tr-TR" dirty="0"/>
              <a:t> </a:t>
            </a:r>
            <a:r>
              <a:rPr lang="en-US" dirty="0"/>
              <a:t>threshold for one of the predictors, remove it.</a:t>
            </a:r>
            <a:endParaRPr lang="tr-TR" dirty="0"/>
          </a:p>
          <a:p>
            <a:pPr marL="285750" indent="-285750">
              <a:buFont typeface="Arial" panose="020B0604020202020204" pitchFamily="34" charset="0"/>
              <a:buChar char="•"/>
            </a:pPr>
            <a:r>
              <a:rPr lang="en-US" dirty="0"/>
              <a:t>Keep doing these forward/backward steps until all</a:t>
            </a:r>
            <a:r>
              <a:rPr lang="tr-TR" dirty="0"/>
              <a:t> </a:t>
            </a:r>
            <a:r>
              <a:rPr lang="en-US" dirty="0"/>
              <a:t>predictors have sufficiently low </a:t>
            </a:r>
            <a:r>
              <a:rPr lang="tr-TR" dirty="0"/>
              <a:t>        </a:t>
            </a:r>
            <a:r>
              <a:rPr lang="en-US" dirty="0"/>
              <a:t>p-</a:t>
            </a:r>
            <a:r>
              <a:rPr lang="tr-TR" dirty="0"/>
              <a:t>v</a:t>
            </a:r>
            <a:r>
              <a:rPr lang="en-US" dirty="0" err="1"/>
              <a:t>alues</a:t>
            </a:r>
            <a:r>
              <a:rPr lang="en-US" dirty="0"/>
              <a:t> and all</a:t>
            </a:r>
            <a:r>
              <a:rPr lang="tr-TR" dirty="0"/>
              <a:t> </a:t>
            </a:r>
            <a:r>
              <a:rPr lang="en-US" dirty="0"/>
              <a:t>predictors kept out of the model have large p</a:t>
            </a:r>
            <a:r>
              <a:rPr lang="tr-TR" dirty="0"/>
              <a:t>-</a:t>
            </a:r>
            <a:r>
              <a:rPr lang="en-US" dirty="0"/>
              <a:t>values</a:t>
            </a:r>
            <a:r>
              <a:rPr lang="tr-TR" dirty="0"/>
              <a:t> </a:t>
            </a:r>
            <a:r>
              <a:rPr lang="en-US" dirty="0"/>
              <a:t>when added to the model.</a:t>
            </a:r>
            <a:endParaRPr lang="de-DE" dirty="0"/>
          </a:p>
        </p:txBody>
      </p:sp>
      <p:sp>
        <p:nvSpPr>
          <p:cNvPr id="3" name="Rectangle 2">
            <a:extLst>
              <a:ext uri="{FF2B5EF4-FFF2-40B4-BE49-F238E27FC236}">
                <a16:creationId xmlns:a16="http://schemas.microsoft.com/office/drawing/2014/main" id="{6A35E912-228D-4955-9A07-5308104CF0DB}"/>
              </a:ext>
            </a:extLst>
          </p:cNvPr>
          <p:cNvSpPr/>
          <p:nvPr/>
        </p:nvSpPr>
        <p:spPr>
          <a:xfrm>
            <a:off x="226944" y="1298728"/>
            <a:ext cx="2685351" cy="369332"/>
          </a:xfrm>
          <a:prstGeom prst="rect">
            <a:avLst/>
          </a:prstGeom>
        </p:spPr>
        <p:txBody>
          <a:bodyPr wrap="none">
            <a:spAutoFit/>
          </a:bodyPr>
          <a:lstStyle/>
          <a:p>
            <a:r>
              <a:rPr lang="de-DE" dirty="0">
                <a:solidFill>
                  <a:srgbClr val="FF0000"/>
                </a:solidFill>
              </a:rPr>
              <a:t>Stepwise (mixed) selection</a:t>
            </a:r>
          </a:p>
        </p:txBody>
      </p:sp>
    </p:spTree>
    <p:extLst>
      <p:ext uri="{BB962C8B-B14F-4D97-AF65-F5344CB8AC3E}">
        <p14:creationId xmlns:p14="http://schemas.microsoft.com/office/powerpoint/2010/main" val="62098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32AB1490-DE7F-4AB7-B2CE-113CEC0E2EEE}"/>
              </a:ext>
            </a:extLst>
          </p:cNvPr>
          <p:cNvSpPr/>
          <p:nvPr/>
        </p:nvSpPr>
        <p:spPr>
          <a:xfrm>
            <a:off x="152400" y="1295400"/>
            <a:ext cx="6324600" cy="369332"/>
          </a:xfrm>
          <a:prstGeom prst="rect">
            <a:avLst/>
          </a:prstGeom>
        </p:spPr>
        <p:txBody>
          <a:bodyPr wrap="square">
            <a:spAutoFit/>
          </a:bodyPr>
          <a:lstStyle/>
          <a:p>
            <a:r>
              <a:rPr lang="de-DE" dirty="0">
                <a:solidFill>
                  <a:srgbClr val="FF0000"/>
                </a:solidFill>
              </a:rPr>
              <a:t>"MRMR" (Maximum Relevance Minimum Redundancy)</a:t>
            </a:r>
          </a:p>
        </p:txBody>
      </p:sp>
      <p:sp>
        <p:nvSpPr>
          <p:cNvPr id="3" name="Rectangle 2">
            <a:extLst>
              <a:ext uri="{FF2B5EF4-FFF2-40B4-BE49-F238E27FC236}">
                <a16:creationId xmlns:a16="http://schemas.microsoft.com/office/drawing/2014/main" id="{FFA90CDE-22F0-4D94-8757-31A0AC9EB554}"/>
              </a:ext>
            </a:extLst>
          </p:cNvPr>
          <p:cNvSpPr/>
          <p:nvPr/>
        </p:nvSpPr>
        <p:spPr>
          <a:xfrm>
            <a:off x="228600" y="1664732"/>
            <a:ext cx="8690112" cy="338554"/>
          </a:xfrm>
          <a:prstGeom prst="rect">
            <a:avLst/>
          </a:prstGeom>
        </p:spPr>
        <p:txBody>
          <a:bodyPr wrap="square">
            <a:spAutoFit/>
          </a:bodyPr>
          <a:lstStyle/>
          <a:p>
            <a:pPr marL="285750" indent="-285750">
              <a:buFont typeface="Arial" panose="020B0604020202020204" pitchFamily="34" charset="0"/>
              <a:buChar char="•"/>
            </a:pPr>
            <a:r>
              <a:rPr lang="de-DE" sz="1600" dirty="0"/>
              <a:t>Used for for finding the “minimal-optimal” subset of features.</a:t>
            </a:r>
          </a:p>
        </p:txBody>
      </p:sp>
      <p:sp>
        <p:nvSpPr>
          <p:cNvPr id="7" name="Rectangle 6">
            <a:extLst>
              <a:ext uri="{FF2B5EF4-FFF2-40B4-BE49-F238E27FC236}">
                <a16:creationId xmlns:a16="http://schemas.microsoft.com/office/drawing/2014/main" id="{994C64FE-208A-4AC2-B4A3-08EA145253EF}"/>
              </a:ext>
            </a:extLst>
          </p:cNvPr>
          <p:cNvSpPr/>
          <p:nvPr/>
        </p:nvSpPr>
        <p:spPr>
          <a:xfrm>
            <a:off x="2819400" y="2187952"/>
            <a:ext cx="3405804" cy="369332"/>
          </a:xfrm>
          <a:prstGeom prst="rect">
            <a:avLst/>
          </a:prstGeom>
        </p:spPr>
        <p:txBody>
          <a:bodyPr wrap="none">
            <a:spAutoFit/>
          </a:bodyPr>
          <a:lstStyle/>
          <a:p>
            <a:r>
              <a:rPr lang="de-DE" b="1" dirty="0"/>
              <a:t>Minimal-optimal vs. All-relevant</a:t>
            </a:r>
          </a:p>
        </p:txBody>
      </p:sp>
      <p:sp>
        <p:nvSpPr>
          <p:cNvPr id="8" name="Rectangle 7">
            <a:extLst>
              <a:ext uri="{FF2B5EF4-FFF2-40B4-BE49-F238E27FC236}">
                <a16:creationId xmlns:a16="http://schemas.microsoft.com/office/drawing/2014/main" id="{F6C2E63A-8CA1-41DE-AC4D-7CAF645DF6D4}"/>
              </a:ext>
            </a:extLst>
          </p:cNvPr>
          <p:cNvSpPr/>
          <p:nvPr/>
        </p:nvSpPr>
        <p:spPr>
          <a:xfrm>
            <a:off x="228600" y="2522464"/>
            <a:ext cx="4572000" cy="646331"/>
          </a:xfrm>
          <a:prstGeom prst="rect">
            <a:avLst/>
          </a:prstGeom>
        </p:spPr>
        <p:txBody>
          <a:bodyPr>
            <a:spAutoFit/>
          </a:bodyPr>
          <a:lstStyle/>
          <a:p>
            <a:r>
              <a:rPr lang="en-US" dirty="0">
                <a:solidFill>
                  <a:srgbClr val="292929"/>
                </a:solidFill>
                <a:latin typeface="charter"/>
              </a:rPr>
              <a:t>Feature selection algorithms can be broadly classified in two categories:</a:t>
            </a:r>
            <a:endParaRPr lang="de-DE" dirty="0"/>
          </a:p>
        </p:txBody>
      </p:sp>
      <p:pic>
        <p:nvPicPr>
          <p:cNvPr id="9" name="Picture 8">
            <a:extLst>
              <a:ext uri="{FF2B5EF4-FFF2-40B4-BE49-F238E27FC236}">
                <a16:creationId xmlns:a16="http://schemas.microsoft.com/office/drawing/2014/main" id="{A935BA9E-0EC0-4F1D-B72B-0DA552DFD3D9}"/>
              </a:ext>
            </a:extLst>
          </p:cNvPr>
          <p:cNvPicPr>
            <a:picLocks noChangeAspect="1"/>
          </p:cNvPicPr>
          <p:nvPr/>
        </p:nvPicPr>
        <p:blipFill>
          <a:blip r:embed="rId3"/>
          <a:stretch>
            <a:fillRect/>
          </a:stretch>
        </p:blipFill>
        <p:spPr>
          <a:xfrm>
            <a:off x="304800" y="3229250"/>
            <a:ext cx="2719387" cy="617753"/>
          </a:xfrm>
          <a:prstGeom prst="rect">
            <a:avLst/>
          </a:prstGeom>
        </p:spPr>
      </p:pic>
      <p:pic>
        <p:nvPicPr>
          <p:cNvPr id="10" name="Picture 9">
            <a:extLst>
              <a:ext uri="{FF2B5EF4-FFF2-40B4-BE49-F238E27FC236}">
                <a16:creationId xmlns:a16="http://schemas.microsoft.com/office/drawing/2014/main" id="{C8FDE49C-DE27-464A-B8ED-01AE4B3F8B15}"/>
              </a:ext>
            </a:extLst>
          </p:cNvPr>
          <p:cNvPicPr>
            <a:picLocks noChangeAspect="1"/>
          </p:cNvPicPr>
          <p:nvPr/>
        </p:nvPicPr>
        <p:blipFill>
          <a:blip r:embed="rId4"/>
          <a:stretch>
            <a:fillRect/>
          </a:stretch>
        </p:blipFill>
        <p:spPr>
          <a:xfrm>
            <a:off x="3400425" y="2891796"/>
            <a:ext cx="5514975" cy="2645445"/>
          </a:xfrm>
          <a:prstGeom prst="rect">
            <a:avLst/>
          </a:prstGeom>
        </p:spPr>
      </p:pic>
      <p:sp>
        <p:nvSpPr>
          <p:cNvPr id="11" name="Rectangle 10">
            <a:extLst>
              <a:ext uri="{FF2B5EF4-FFF2-40B4-BE49-F238E27FC236}">
                <a16:creationId xmlns:a16="http://schemas.microsoft.com/office/drawing/2014/main" id="{58D73C6B-710C-4D87-8D92-580E4171E9E2}"/>
              </a:ext>
            </a:extLst>
          </p:cNvPr>
          <p:cNvSpPr/>
          <p:nvPr/>
        </p:nvSpPr>
        <p:spPr>
          <a:xfrm>
            <a:off x="6933767" y="6148752"/>
            <a:ext cx="1981633" cy="276999"/>
          </a:xfrm>
          <a:prstGeom prst="rect">
            <a:avLst/>
          </a:prstGeom>
        </p:spPr>
        <p:txBody>
          <a:bodyPr wrap="none">
            <a:spAutoFit/>
          </a:bodyPr>
          <a:lstStyle/>
          <a:p>
            <a:r>
              <a:rPr lang="de-DE" sz="1200" dirty="0"/>
              <a:t>Thanks to Samuele Mazzanti</a:t>
            </a:r>
          </a:p>
        </p:txBody>
      </p:sp>
    </p:spTree>
    <p:extLst>
      <p:ext uri="{BB962C8B-B14F-4D97-AF65-F5344CB8AC3E}">
        <p14:creationId xmlns:p14="http://schemas.microsoft.com/office/powerpoint/2010/main" val="1727226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24786F42-1905-4DDA-8743-8BC2F944C834}"/>
              </a:ext>
            </a:extLst>
          </p:cNvPr>
          <p:cNvSpPr/>
          <p:nvPr/>
        </p:nvSpPr>
        <p:spPr>
          <a:xfrm>
            <a:off x="228600" y="1263812"/>
            <a:ext cx="8690112" cy="3108543"/>
          </a:xfrm>
          <a:prstGeom prst="rect">
            <a:avLst/>
          </a:prstGeom>
        </p:spPr>
        <p:txBody>
          <a:bodyPr wrap="square">
            <a:spAutoFit/>
          </a:bodyPr>
          <a:lstStyle/>
          <a:p>
            <a:pPr marL="285750" indent="-285750">
              <a:buFont typeface="Arial" panose="020B0604020202020204" pitchFamily="34" charset="0"/>
              <a:buChar char="•"/>
            </a:pPr>
            <a:r>
              <a:rPr lang="en-US" sz="1400" b="1" dirty="0">
                <a:solidFill>
                  <a:srgbClr val="292929"/>
                </a:solidFill>
                <a:latin typeface="charter"/>
              </a:rPr>
              <a:t>Minimal-optimal</a:t>
            </a:r>
            <a:r>
              <a:rPr lang="en-US" sz="1400" dirty="0">
                <a:solidFill>
                  <a:srgbClr val="292929"/>
                </a:solidFill>
                <a:latin typeface="charter"/>
              </a:rPr>
              <a:t> methods seek to identify a small set of features that — </a:t>
            </a:r>
            <a:r>
              <a:rPr lang="en-US" sz="1400" b="1" dirty="0">
                <a:solidFill>
                  <a:srgbClr val="292929"/>
                </a:solidFill>
                <a:latin typeface="charter"/>
              </a:rPr>
              <a:t>put together </a:t>
            </a:r>
            <a:r>
              <a:rPr lang="en-US" sz="1400" dirty="0">
                <a:solidFill>
                  <a:srgbClr val="292929"/>
                </a:solidFill>
                <a:latin typeface="charter"/>
              </a:rPr>
              <a:t>— have the maximum possible predictive power. On the other hand, </a:t>
            </a:r>
            <a:r>
              <a:rPr lang="en-US" sz="1400" b="1" dirty="0">
                <a:solidFill>
                  <a:srgbClr val="292929"/>
                </a:solidFill>
                <a:latin typeface="charter"/>
              </a:rPr>
              <a:t>all-relevant</a:t>
            </a:r>
            <a:r>
              <a:rPr lang="en-US" sz="1400" dirty="0">
                <a:solidFill>
                  <a:srgbClr val="292929"/>
                </a:solidFill>
                <a:latin typeface="charter"/>
              </a:rPr>
              <a:t> algorithms are designed to select all the features that — </a:t>
            </a:r>
            <a:r>
              <a:rPr lang="en-US" sz="1400" b="1" dirty="0">
                <a:solidFill>
                  <a:srgbClr val="292929"/>
                </a:solidFill>
                <a:latin typeface="charter"/>
              </a:rPr>
              <a:t>individually </a:t>
            </a:r>
            <a:r>
              <a:rPr lang="en-US" sz="1400" dirty="0">
                <a:solidFill>
                  <a:srgbClr val="292929"/>
                </a:solidFill>
                <a:latin typeface="charter"/>
              </a:rPr>
              <a:t>— have any predictive power at all.</a:t>
            </a:r>
            <a:endParaRPr lang="tr-TR" sz="1400" dirty="0">
              <a:solidFill>
                <a:srgbClr val="292929"/>
              </a:solidFill>
              <a:latin typeface="charter"/>
            </a:endParaRPr>
          </a:p>
          <a:p>
            <a:pPr marL="285750" indent="-285750">
              <a:buFont typeface="Arial" panose="020B0604020202020204" pitchFamily="34" charset="0"/>
              <a:buChar char="•"/>
            </a:pPr>
            <a:r>
              <a:rPr lang="en-US" sz="1400" dirty="0">
                <a:solidFill>
                  <a:srgbClr val="292929"/>
                </a:solidFill>
                <a:latin typeface="charter"/>
              </a:rPr>
              <a:t>Thus, if feature </a:t>
            </a:r>
            <a:r>
              <a:rPr lang="en-US" sz="1400" i="1" dirty="0">
                <a:solidFill>
                  <a:srgbClr val="292929"/>
                </a:solidFill>
                <a:latin typeface="charter"/>
              </a:rPr>
              <a:t>A</a:t>
            </a:r>
            <a:r>
              <a:rPr lang="en-US" sz="1400" dirty="0">
                <a:solidFill>
                  <a:srgbClr val="292929"/>
                </a:solidFill>
                <a:latin typeface="charter"/>
              </a:rPr>
              <a:t> and feature </a:t>
            </a:r>
            <a:r>
              <a:rPr lang="en-US" sz="1400" i="1" dirty="0">
                <a:solidFill>
                  <a:srgbClr val="292929"/>
                </a:solidFill>
                <a:latin typeface="charter"/>
              </a:rPr>
              <a:t>B</a:t>
            </a:r>
            <a:r>
              <a:rPr lang="en-US" sz="1400" dirty="0">
                <a:solidFill>
                  <a:srgbClr val="292929"/>
                </a:solidFill>
                <a:latin typeface="charter"/>
              </a:rPr>
              <a:t> are both relevant, but they bring more or less the same information, an all-relevant method will select them both, whereas a minimal-optimal method will select only one of them and discard the other one.</a:t>
            </a:r>
            <a:endParaRPr lang="tr-TR" sz="1400" dirty="0">
              <a:solidFill>
                <a:srgbClr val="292929"/>
              </a:solidFill>
              <a:latin typeface="charter"/>
            </a:endParaRPr>
          </a:p>
          <a:p>
            <a:pPr marL="285750" indent="-285750">
              <a:buFont typeface="Arial" panose="020B0604020202020204" pitchFamily="34" charset="0"/>
              <a:buChar char="•"/>
            </a:pPr>
            <a:r>
              <a:rPr lang="en-US" sz="1400" dirty="0">
                <a:solidFill>
                  <a:srgbClr val="292929"/>
                </a:solidFill>
                <a:latin typeface="charter"/>
              </a:rPr>
              <a:t>This may seem a </a:t>
            </a:r>
            <a:r>
              <a:rPr lang="en-US" sz="1400" dirty="0" err="1">
                <a:solidFill>
                  <a:srgbClr val="292929"/>
                </a:solidFill>
                <a:latin typeface="charter"/>
              </a:rPr>
              <a:t>su</a:t>
            </a:r>
            <a:r>
              <a:rPr lang="tr-TR" sz="1400" dirty="0">
                <a:solidFill>
                  <a:srgbClr val="292929"/>
                </a:solidFill>
                <a:latin typeface="charter"/>
              </a:rPr>
              <a:t>ita</a:t>
            </a:r>
            <a:r>
              <a:rPr lang="en-US" sz="1400" dirty="0" err="1">
                <a:solidFill>
                  <a:srgbClr val="292929"/>
                </a:solidFill>
                <a:latin typeface="charter"/>
              </a:rPr>
              <a:t>ble</a:t>
            </a:r>
            <a:r>
              <a:rPr lang="en-US" sz="1400" dirty="0">
                <a:solidFill>
                  <a:srgbClr val="292929"/>
                </a:solidFill>
                <a:latin typeface="charter"/>
              </a:rPr>
              <a:t> distinction, but it makes a huge difference in practice. Imagine a scenario in which we have 10</a:t>
            </a:r>
            <a:r>
              <a:rPr lang="tr-TR" sz="1400" dirty="0">
                <a:solidFill>
                  <a:srgbClr val="292929"/>
                </a:solidFill>
                <a:latin typeface="charter"/>
              </a:rPr>
              <a:t>.000 </a:t>
            </a:r>
            <a:r>
              <a:rPr lang="en-US" sz="1400" dirty="0">
                <a:solidFill>
                  <a:srgbClr val="292929"/>
                </a:solidFill>
                <a:latin typeface="charter"/>
              </a:rPr>
              <a:t>features. You use </a:t>
            </a:r>
            <a:r>
              <a:rPr lang="tr-TR" sz="1400" dirty="0">
                <a:solidFill>
                  <a:srgbClr val="292929"/>
                </a:solidFill>
                <a:latin typeface="charter"/>
              </a:rPr>
              <a:t>»selection algorithms»</a:t>
            </a:r>
            <a:r>
              <a:rPr lang="en-US" sz="1400" i="1" dirty="0">
                <a:solidFill>
                  <a:srgbClr val="292929"/>
                </a:solidFill>
                <a:latin typeface="charter"/>
              </a:rPr>
              <a:t> </a:t>
            </a:r>
            <a:r>
              <a:rPr lang="en-US" sz="1400" dirty="0">
                <a:solidFill>
                  <a:srgbClr val="292929"/>
                </a:solidFill>
                <a:latin typeface="charter"/>
              </a:rPr>
              <a:t>and you find out that 5</a:t>
            </a:r>
            <a:r>
              <a:rPr lang="tr-TR" sz="1400" dirty="0">
                <a:solidFill>
                  <a:srgbClr val="292929"/>
                </a:solidFill>
                <a:latin typeface="charter"/>
              </a:rPr>
              <a:t>.000 </a:t>
            </a:r>
            <a:r>
              <a:rPr lang="en-US" sz="1400" dirty="0">
                <a:solidFill>
                  <a:srgbClr val="292929"/>
                </a:solidFill>
                <a:latin typeface="charter"/>
              </a:rPr>
              <a:t>of them have some kind of relationship with the target variable. But 5</a:t>
            </a:r>
            <a:r>
              <a:rPr lang="tr-TR" sz="1400" dirty="0">
                <a:solidFill>
                  <a:srgbClr val="292929"/>
                </a:solidFill>
                <a:latin typeface="charter"/>
              </a:rPr>
              <a:t>.000 </a:t>
            </a:r>
            <a:r>
              <a:rPr lang="en-US" sz="1400" dirty="0">
                <a:solidFill>
                  <a:srgbClr val="292929"/>
                </a:solidFill>
                <a:latin typeface="charter"/>
              </a:rPr>
              <a:t>is still an unmanageable number of features.</a:t>
            </a:r>
            <a:endParaRPr lang="tr-TR" sz="1400" dirty="0">
              <a:solidFill>
                <a:srgbClr val="292929"/>
              </a:solidFill>
              <a:latin typeface="charter"/>
            </a:endParaRPr>
          </a:p>
          <a:p>
            <a:pPr marL="285750" indent="-285750">
              <a:buFont typeface="Arial" panose="020B0604020202020204" pitchFamily="34" charset="0"/>
              <a:buChar char="•"/>
            </a:pPr>
            <a:r>
              <a:rPr lang="tr-TR" sz="1400" dirty="0">
                <a:solidFill>
                  <a:srgbClr val="292929"/>
                </a:solidFill>
                <a:latin typeface="charter"/>
              </a:rPr>
              <a:t>Is it possible to </a:t>
            </a:r>
            <a:r>
              <a:rPr lang="en-US" sz="1400" dirty="0">
                <a:solidFill>
                  <a:srgbClr val="292929"/>
                </a:solidFill>
                <a:latin typeface="charter"/>
              </a:rPr>
              <a:t>achieve the same (or often higher) accuracy with a far smaller model, for instance 50 features. But, how to choose them? Taking the top 50 features from </a:t>
            </a:r>
            <a:r>
              <a:rPr lang="tr-TR" sz="1400" dirty="0">
                <a:solidFill>
                  <a:srgbClr val="292929"/>
                </a:solidFill>
                <a:latin typeface="charter"/>
              </a:rPr>
              <a:t>»selection algorithms»</a:t>
            </a:r>
            <a:r>
              <a:rPr lang="en-US" sz="1400" dirty="0">
                <a:solidFill>
                  <a:srgbClr val="292929"/>
                </a:solidFill>
                <a:latin typeface="charter"/>
              </a:rPr>
              <a:t> doesn’t work. In fact, many of them may be highly correlated with each other: they wouldn’t add much information.</a:t>
            </a:r>
          </a:p>
          <a:p>
            <a:endParaRPr lang="tr-TR" sz="1400" i="1" dirty="0">
              <a:solidFill>
                <a:srgbClr val="292929"/>
              </a:solidFill>
              <a:latin typeface="charter"/>
            </a:endParaRPr>
          </a:p>
          <a:p>
            <a:r>
              <a:rPr lang="tr-TR" sz="1400" i="1" dirty="0">
                <a:solidFill>
                  <a:srgbClr val="292929"/>
                </a:solidFill>
                <a:latin typeface="charter"/>
              </a:rPr>
              <a:t>			</a:t>
            </a:r>
            <a:r>
              <a:rPr lang="en-US" sz="1400" i="1" dirty="0">
                <a:solidFill>
                  <a:srgbClr val="292929"/>
                </a:solidFill>
                <a:latin typeface="charter"/>
              </a:rPr>
              <a:t>MRMR </a:t>
            </a:r>
            <a:r>
              <a:rPr lang="en-US" sz="1400" dirty="0">
                <a:solidFill>
                  <a:srgbClr val="292929"/>
                </a:solidFill>
                <a:latin typeface="charter"/>
              </a:rPr>
              <a:t>was developed to overcome this issue.</a:t>
            </a:r>
            <a:endParaRPr lang="en-US" sz="1400" b="0" i="0" dirty="0">
              <a:solidFill>
                <a:srgbClr val="292929"/>
              </a:solidFill>
              <a:effectLst/>
              <a:latin typeface="charter"/>
            </a:endParaRPr>
          </a:p>
        </p:txBody>
      </p:sp>
    </p:spTree>
    <p:extLst>
      <p:ext uri="{BB962C8B-B14F-4D97-AF65-F5344CB8AC3E}">
        <p14:creationId xmlns:p14="http://schemas.microsoft.com/office/powerpoint/2010/main" val="4230958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B9B3DC0C-197B-4219-864D-F57D3B0000C1}"/>
              </a:ext>
            </a:extLst>
          </p:cNvPr>
          <p:cNvSpPr/>
          <p:nvPr/>
        </p:nvSpPr>
        <p:spPr>
          <a:xfrm>
            <a:off x="2209801" y="1371600"/>
            <a:ext cx="5029200" cy="369332"/>
          </a:xfrm>
          <a:prstGeom prst="rect">
            <a:avLst/>
          </a:prstGeom>
        </p:spPr>
        <p:txBody>
          <a:bodyPr wrap="square">
            <a:spAutoFit/>
          </a:bodyPr>
          <a:lstStyle/>
          <a:p>
            <a:r>
              <a:rPr lang="en-US" b="1" dirty="0"/>
              <a:t>“The best K features are not the K best features”</a:t>
            </a:r>
          </a:p>
        </p:txBody>
      </p:sp>
      <p:sp>
        <p:nvSpPr>
          <p:cNvPr id="3" name="Rectangle 2">
            <a:extLst>
              <a:ext uri="{FF2B5EF4-FFF2-40B4-BE49-F238E27FC236}">
                <a16:creationId xmlns:a16="http://schemas.microsoft.com/office/drawing/2014/main" id="{EA79B91C-1DF0-4966-9278-2792F99574CF}"/>
              </a:ext>
            </a:extLst>
          </p:cNvPr>
          <p:cNvSpPr/>
          <p:nvPr/>
        </p:nvSpPr>
        <p:spPr>
          <a:xfrm>
            <a:off x="263236" y="1969532"/>
            <a:ext cx="8655476" cy="646331"/>
          </a:xfrm>
          <a:prstGeom prst="rect">
            <a:avLst/>
          </a:prstGeom>
        </p:spPr>
        <p:txBody>
          <a:bodyPr wrap="square">
            <a:spAutoFit/>
          </a:bodyPr>
          <a:lstStyle/>
          <a:p>
            <a:r>
              <a:rPr lang="en-US" dirty="0"/>
              <a:t>Let’s take a toy example. Say that our task is to predict the income of some people, knowing some of their (or their relatives’) characteristics. We dispose of these features:</a:t>
            </a:r>
            <a:endParaRPr lang="de-DE" dirty="0"/>
          </a:p>
        </p:txBody>
      </p:sp>
      <p:pic>
        <p:nvPicPr>
          <p:cNvPr id="4" name="Picture 3">
            <a:extLst>
              <a:ext uri="{FF2B5EF4-FFF2-40B4-BE49-F238E27FC236}">
                <a16:creationId xmlns:a16="http://schemas.microsoft.com/office/drawing/2014/main" id="{9D83132C-7DA6-4B79-A3B3-74E2CE946138}"/>
              </a:ext>
            </a:extLst>
          </p:cNvPr>
          <p:cNvPicPr>
            <a:picLocks noChangeAspect="1"/>
          </p:cNvPicPr>
          <p:nvPr/>
        </p:nvPicPr>
        <p:blipFill>
          <a:blip r:embed="rId3"/>
          <a:stretch>
            <a:fillRect/>
          </a:stretch>
        </p:blipFill>
        <p:spPr>
          <a:xfrm>
            <a:off x="1716805" y="2693980"/>
            <a:ext cx="5748337" cy="833677"/>
          </a:xfrm>
          <a:prstGeom prst="rect">
            <a:avLst/>
          </a:prstGeom>
        </p:spPr>
      </p:pic>
      <p:pic>
        <p:nvPicPr>
          <p:cNvPr id="6" name="Picture 5">
            <a:extLst>
              <a:ext uri="{FF2B5EF4-FFF2-40B4-BE49-F238E27FC236}">
                <a16:creationId xmlns:a16="http://schemas.microsoft.com/office/drawing/2014/main" id="{7A44ED1D-F3B3-493A-8481-F2B2FB953DF7}"/>
              </a:ext>
            </a:extLst>
          </p:cNvPr>
          <p:cNvPicPr>
            <a:picLocks noChangeAspect="1"/>
          </p:cNvPicPr>
          <p:nvPr/>
        </p:nvPicPr>
        <p:blipFill>
          <a:blip r:embed="rId4"/>
          <a:stretch>
            <a:fillRect/>
          </a:stretch>
        </p:blipFill>
        <p:spPr>
          <a:xfrm>
            <a:off x="2466976" y="4667493"/>
            <a:ext cx="4514850" cy="1825382"/>
          </a:xfrm>
          <a:prstGeom prst="rect">
            <a:avLst/>
          </a:prstGeom>
        </p:spPr>
      </p:pic>
      <p:sp>
        <p:nvSpPr>
          <p:cNvPr id="7" name="Rectangle 6">
            <a:extLst>
              <a:ext uri="{FF2B5EF4-FFF2-40B4-BE49-F238E27FC236}">
                <a16:creationId xmlns:a16="http://schemas.microsoft.com/office/drawing/2014/main" id="{5DE35F62-D212-40AC-9497-A19772672F51}"/>
              </a:ext>
            </a:extLst>
          </p:cNvPr>
          <p:cNvSpPr/>
          <p:nvPr/>
        </p:nvSpPr>
        <p:spPr>
          <a:xfrm>
            <a:off x="263236" y="3605775"/>
            <a:ext cx="8655476" cy="923330"/>
          </a:xfrm>
          <a:prstGeom prst="rect">
            <a:avLst/>
          </a:prstGeom>
        </p:spPr>
        <p:txBody>
          <a:bodyPr wrap="square">
            <a:spAutoFit/>
          </a:bodyPr>
          <a:lstStyle/>
          <a:p>
            <a:r>
              <a:rPr lang="en-US" dirty="0"/>
              <a:t>Let’s also imagine that we know the causal relationships between the variables (this is a privilege that we don’t have often in real life, however it’s useful for understanding the logic behind MRMR).</a:t>
            </a:r>
            <a:endParaRPr lang="de-DE" dirty="0"/>
          </a:p>
        </p:txBody>
      </p:sp>
    </p:spTree>
    <p:extLst>
      <p:ext uri="{BB962C8B-B14F-4D97-AF65-F5344CB8AC3E}">
        <p14:creationId xmlns:p14="http://schemas.microsoft.com/office/powerpoint/2010/main" val="3141939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7D1D163A-D226-4C8D-A1F1-6846E49BFE36}"/>
              </a:ext>
            </a:extLst>
          </p:cNvPr>
          <p:cNvSpPr/>
          <p:nvPr/>
        </p:nvSpPr>
        <p:spPr>
          <a:xfrm>
            <a:off x="228600" y="1295400"/>
            <a:ext cx="8690112" cy="1569660"/>
          </a:xfrm>
          <a:prstGeom prst="rect">
            <a:avLst/>
          </a:prstGeom>
        </p:spPr>
        <p:txBody>
          <a:bodyPr wrap="square">
            <a:spAutoFit/>
          </a:bodyPr>
          <a:lstStyle/>
          <a:p>
            <a:r>
              <a:rPr lang="en-US" sz="1600" dirty="0">
                <a:solidFill>
                  <a:srgbClr val="292929"/>
                </a:solidFill>
              </a:rPr>
              <a:t>Knowing the causal network would make feature selection ridiculously easy: </a:t>
            </a:r>
            <a:r>
              <a:rPr lang="en-US" sz="1600" b="1" dirty="0">
                <a:solidFill>
                  <a:srgbClr val="292929"/>
                </a:solidFill>
              </a:rPr>
              <a:t>we would choose {</a:t>
            </a:r>
            <a:r>
              <a:rPr lang="en-US" sz="1600" b="1" i="1" dirty="0">
                <a:solidFill>
                  <a:srgbClr val="292929"/>
                </a:solidFill>
              </a:rPr>
              <a:t>Age</a:t>
            </a:r>
            <a:r>
              <a:rPr lang="en-US" sz="1600" b="1" dirty="0">
                <a:solidFill>
                  <a:srgbClr val="292929"/>
                </a:solidFill>
              </a:rPr>
              <a:t>, </a:t>
            </a:r>
            <a:r>
              <a:rPr lang="en-US" sz="1600" b="1" i="1" dirty="0">
                <a:solidFill>
                  <a:srgbClr val="292929"/>
                </a:solidFill>
              </a:rPr>
              <a:t>IQ</a:t>
            </a:r>
            <a:r>
              <a:rPr lang="en-US" sz="1600" b="1" dirty="0">
                <a:solidFill>
                  <a:srgbClr val="292929"/>
                </a:solidFill>
              </a:rPr>
              <a:t>, </a:t>
            </a:r>
            <a:r>
              <a:rPr lang="en-US" sz="1600" b="1" i="1" dirty="0">
                <a:solidFill>
                  <a:srgbClr val="292929"/>
                </a:solidFill>
              </a:rPr>
              <a:t>Height</a:t>
            </a:r>
            <a:r>
              <a:rPr lang="en-US" sz="1600" b="1" dirty="0">
                <a:solidFill>
                  <a:srgbClr val="292929"/>
                </a:solidFill>
              </a:rPr>
              <a:t>}, since these are the only ones that have a direct causal relationship with the target variable</a:t>
            </a:r>
            <a:r>
              <a:rPr lang="en-US" sz="1600" dirty="0">
                <a:solidFill>
                  <a:srgbClr val="292929"/>
                </a:solidFill>
              </a:rPr>
              <a:t>. Adding any of the others would throw in unnecessary noise.</a:t>
            </a:r>
            <a:endParaRPr lang="tr-TR" sz="1600" dirty="0">
              <a:solidFill>
                <a:srgbClr val="292929"/>
              </a:solidFill>
            </a:endParaRPr>
          </a:p>
          <a:p>
            <a:endParaRPr lang="en-US" sz="1600" dirty="0">
              <a:solidFill>
                <a:srgbClr val="292929"/>
              </a:solidFill>
            </a:endParaRPr>
          </a:p>
          <a:p>
            <a:r>
              <a:rPr lang="en-US" sz="1600" dirty="0">
                <a:solidFill>
                  <a:srgbClr val="292929"/>
                </a:solidFill>
              </a:rPr>
              <a:t>However, </a:t>
            </a:r>
            <a:r>
              <a:rPr lang="en-US" sz="1600" b="1" dirty="0">
                <a:solidFill>
                  <a:srgbClr val="292929"/>
                </a:solidFill>
              </a:rPr>
              <a:t>these are not necessarily the features that — taken individually — have the strongest predictive value with respect to the target variable</a:t>
            </a:r>
            <a:r>
              <a:rPr lang="en-US" sz="1600" dirty="0">
                <a:solidFill>
                  <a:srgbClr val="292929"/>
                </a:solidFill>
              </a:rPr>
              <a:t>. This is </a:t>
            </a:r>
            <a:r>
              <a:rPr lang="en-US" sz="1600" dirty="0" err="1">
                <a:solidFill>
                  <a:srgbClr val="292929"/>
                </a:solidFill>
              </a:rPr>
              <a:t>summarised</a:t>
            </a:r>
            <a:r>
              <a:rPr lang="en-US" sz="1600" dirty="0">
                <a:solidFill>
                  <a:srgbClr val="292929"/>
                </a:solidFill>
              </a:rPr>
              <a:t> by saying that:</a:t>
            </a:r>
            <a:endParaRPr lang="en-US" sz="1600" b="0" i="0" dirty="0">
              <a:solidFill>
                <a:srgbClr val="292929"/>
              </a:solidFill>
              <a:effectLst/>
            </a:endParaRPr>
          </a:p>
        </p:txBody>
      </p:sp>
      <p:sp>
        <p:nvSpPr>
          <p:cNvPr id="3" name="Rectangle 2">
            <a:extLst>
              <a:ext uri="{FF2B5EF4-FFF2-40B4-BE49-F238E27FC236}">
                <a16:creationId xmlns:a16="http://schemas.microsoft.com/office/drawing/2014/main" id="{5DE1CF38-E6F8-4725-BD8B-3045C815F71B}"/>
              </a:ext>
            </a:extLst>
          </p:cNvPr>
          <p:cNvSpPr/>
          <p:nvPr/>
        </p:nvSpPr>
        <p:spPr>
          <a:xfrm>
            <a:off x="2286000" y="2994546"/>
            <a:ext cx="4827284" cy="369332"/>
          </a:xfrm>
          <a:prstGeom prst="rect">
            <a:avLst/>
          </a:prstGeom>
        </p:spPr>
        <p:txBody>
          <a:bodyPr wrap="none">
            <a:spAutoFit/>
          </a:bodyPr>
          <a:lstStyle/>
          <a:p>
            <a:r>
              <a:rPr lang="en-US" b="1" dirty="0">
                <a:solidFill>
                  <a:srgbClr val="292929"/>
                </a:solidFill>
              </a:rPr>
              <a:t>The best K features are not the K best features.</a:t>
            </a:r>
            <a:endParaRPr lang="de-DE" b="1" dirty="0">
              <a:solidFill>
                <a:srgbClr val="292929"/>
              </a:solidFill>
            </a:endParaRPr>
          </a:p>
        </p:txBody>
      </p:sp>
      <p:sp>
        <p:nvSpPr>
          <p:cNvPr id="4" name="Rectangle 3">
            <a:extLst>
              <a:ext uri="{FF2B5EF4-FFF2-40B4-BE49-F238E27FC236}">
                <a16:creationId xmlns:a16="http://schemas.microsoft.com/office/drawing/2014/main" id="{71A41BE9-ED4A-4AF9-9D48-DCF16CA40588}"/>
              </a:ext>
            </a:extLst>
          </p:cNvPr>
          <p:cNvSpPr/>
          <p:nvPr/>
        </p:nvSpPr>
        <p:spPr>
          <a:xfrm>
            <a:off x="228600" y="3493462"/>
            <a:ext cx="8690112" cy="1077218"/>
          </a:xfrm>
          <a:prstGeom prst="rect">
            <a:avLst/>
          </a:prstGeom>
        </p:spPr>
        <p:txBody>
          <a:bodyPr wrap="square">
            <a:spAutoFit/>
          </a:bodyPr>
          <a:lstStyle/>
          <a:p>
            <a:r>
              <a:rPr lang="en-US" sz="1600" dirty="0">
                <a:solidFill>
                  <a:srgbClr val="292929"/>
                </a:solidFill>
              </a:rPr>
              <a:t>What does this mean?</a:t>
            </a:r>
          </a:p>
          <a:p>
            <a:r>
              <a:rPr lang="en-US" sz="1600" dirty="0">
                <a:solidFill>
                  <a:srgbClr val="292929"/>
                </a:solidFill>
              </a:rPr>
              <a:t>For instance, take Mother’s IQ: it’s not directly linked to Income, but it’s linked with IQ that is, in turn, heavily linked to Income. So, if you test it, you will find a quite strong relationship between Mother’s IQ and Income. But since we have already IQ in our model, there’s no point in keeping also Mother’ IQ.</a:t>
            </a:r>
          </a:p>
        </p:txBody>
      </p:sp>
      <p:pic>
        <p:nvPicPr>
          <p:cNvPr id="6" name="Picture 5">
            <a:extLst>
              <a:ext uri="{FF2B5EF4-FFF2-40B4-BE49-F238E27FC236}">
                <a16:creationId xmlns:a16="http://schemas.microsoft.com/office/drawing/2014/main" id="{7590B049-9717-46FC-A042-DE695582F5EB}"/>
              </a:ext>
            </a:extLst>
          </p:cNvPr>
          <p:cNvPicPr>
            <a:picLocks noChangeAspect="1"/>
          </p:cNvPicPr>
          <p:nvPr/>
        </p:nvPicPr>
        <p:blipFill>
          <a:blip r:embed="rId3"/>
          <a:stretch>
            <a:fillRect/>
          </a:stretch>
        </p:blipFill>
        <p:spPr>
          <a:xfrm>
            <a:off x="1870717" y="4636488"/>
            <a:ext cx="5657850" cy="1651273"/>
          </a:xfrm>
          <a:prstGeom prst="rect">
            <a:avLst/>
          </a:prstGeom>
        </p:spPr>
      </p:pic>
      <p:sp>
        <p:nvSpPr>
          <p:cNvPr id="8" name="Rectangle 7">
            <a:extLst>
              <a:ext uri="{FF2B5EF4-FFF2-40B4-BE49-F238E27FC236}">
                <a16:creationId xmlns:a16="http://schemas.microsoft.com/office/drawing/2014/main" id="{AA3844CE-AFA8-4982-B1AF-4AF69D48A2BD}"/>
              </a:ext>
            </a:extLst>
          </p:cNvPr>
          <p:cNvSpPr/>
          <p:nvPr/>
        </p:nvSpPr>
        <p:spPr>
          <a:xfrm>
            <a:off x="228600" y="6353569"/>
            <a:ext cx="8690112" cy="523220"/>
          </a:xfrm>
          <a:prstGeom prst="rect">
            <a:avLst/>
          </a:prstGeom>
        </p:spPr>
        <p:txBody>
          <a:bodyPr wrap="square">
            <a:spAutoFit/>
          </a:bodyPr>
          <a:lstStyle/>
          <a:p>
            <a:r>
              <a:rPr lang="en-US" sz="1400" dirty="0">
                <a:solidFill>
                  <a:srgbClr val="292929"/>
                </a:solidFill>
              </a:rPr>
              <a:t>In general terms, this implies that</a:t>
            </a:r>
            <a:r>
              <a:rPr lang="en-US" sz="1400" b="1" dirty="0">
                <a:solidFill>
                  <a:srgbClr val="292929"/>
                </a:solidFill>
              </a:rPr>
              <a:t> it’s not enough to look at individual measures of association between each feature and the target variable</a:t>
            </a:r>
            <a:r>
              <a:rPr lang="en-US" sz="1400" dirty="0">
                <a:solidFill>
                  <a:srgbClr val="292929"/>
                </a:solidFill>
              </a:rPr>
              <a:t>.</a:t>
            </a:r>
            <a:endParaRPr lang="de-DE" sz="1400" dirty="0"/>
          </a:p>
        </p:txBody>
      </p:sp>
    </p:spTree>
    <p:extLst>
      <p:ext uri="{BB962C8B-B14F-4D97-AF65-F5344CB8AC3E}">
        <p14:creationId xmlns:p14="http://schemas.microsoft.com/office/powerpoint/2010/main" val="1335907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3" name="Rectangle 2">
            <a:extLst>
              <a:ext uri="{FF2B5EF4-FFF2-40B4-BE49-F238E27FC236}">
                <a16:creationId xmlns:a16="http://schemas.microsoft.com/office/drawing/2014/main" id="{5D2BE60D-408F-43C5-812F-32A9643F100E}"/>
              </a:ext>
            </a:extLst>
          </p:cNvPr>
          <p:cNvSpPr/>
          <p:nvPr/>
        </p:nvSpPr>
        <p:spPr>
          <a:xfrm>
            <a:off x="228600" y="1295400"/>
            <a:ext cx="8690112" cy="2585323"/>
          </a:xfrm>
          <a:prstGeom prst="rect">
            <a:avLst/>
          </a:prstGeom>
        </p:spPr>
        <p:txBody>
          <a:bodyPr wrap="square">
            <a:spAutoFit/>
          </a:bodyPr>
          <a:lstStyle/>
          <a:p>
            <a:r>
              <a:rPr lang="en-US" sz="1600" b="1" dirty="0">
                <a:solidFill>
                  <a:srgbClr val="292929"/>
                </a:solidFill>
              </a:rPr>
              <a:t>Under the hood of MRMR</a:t>
            </a:r>
            <a:endParaRPr lang="tr-TR" sz="1600" b="1" dirty="0">
              <a:solidFill>
                <a:srgbClr val="292929"/>
              </a:solidFill>
            </a:endParaRPr>
          </a:p>
          <a:p>
            <a:endParaRPr lang="en-US" sz="1600" dirty="0">
              <a:solidFill>
                <a:srgbClr val="292929"/>
              </a:solidFill>
            </a:endParaRPr>
          </a:p>
          <a:p>
            <a:pPr marL="285750" indent="-285750">
              <a:buFont typeface="Arial" panose="020B0604020202020204" pitchFamily="34" charset="0"/>
              <a:buChar char="•"/>
            </a:pPr>
            <a:r>
              <a:rPr lang="en-US" sz="1600" dirty="0">
                <a:solidFill>
                  <a:srgbClr val="292929"/>
                </a:solidFill>
              </a:rPr>
              <a:t>When using </a:t>
            </a:r>
            <a:r>
              <a:rPr lang="en-US" sz="1600" i="1" dirty="0">
                <a:solidFill>
                  <a:srgbClr val="292929"/>
                </a:solidFill>
              </a:rPr>
              <a:t>MRMR</a:t>
            </a:r>
            <a:r>
              <a:rPr lang="en-US" sz="1600" dirty="0">
                <a:solidFill>
                  <a:srgbClr val="292929"/>
                </a:solidFill>
              </a:rPr>
              <a:t>, you are basically </a:t>
            </a:r>
            <a:r>
              <a:rPr lang="en-US" sz="1600" b="1" dirty="0">
                <a:solidFill>
                  <a:srgbClr val="292929"/>
                </a:solidFill>
              </a:rPr>
              <a:t>required to make only one choice: deciding the number of features that you want to keep</a:t>
            </a:r>
            <a:r>
              <a:rPr lang="en-US" sz="1600" dirty="0">
                <a:solidFill>
                  <a:srgbClr val="292929"/>
                </a:solidFill>
              </a:rPr>
              <a:t>. We will call this number </a:t>
            </a:r>
            <a:r>
              <a:rPr lang="en-US" sz="1600" i="1" dirty="0">
                <a:solidFill>
                  <a:srgbClr val="292929"/>
                </a:solidFill>
              </a:rPr>
              <a:t>K</a:t>
            </a:r>
            <a:r>
              <a:rPr lang="en-US" sz="1600" dirty="0">
                <a:solidFill>
                  <a:srgbClr val="292929"/>
                </a:solidFill>
              </a:rPr>
              <a:t>. In our example, we will take </a:t>
            </a:r>
            <a:r>
              <a:rPr lang="en-US" sz="1600" i="1" dirty="0">
                <a:solidFill>
                  <a:srgbClr val="292929"/>
                </a:solidFill>
              </a:rPr>
              <a:t>K</a:t>
            </a:r>
            <a:r>
              <a:rPr lang="en-US" sz="1600" dirty="0">
                <a:solidFill>
                  <a:srgbClr val="292929"/>
                </a:solidFill>
              </a:rPr>
              <a:t>=3.</a:t>
            </a:r>
            <a:endParaRPr lang="tr-TR" sz="1600" dirty="0">
              <a:solidFill>
                <a:srgbClr val="292929"/>
              </a:solidFill>
            </a:endParaRPr>
          </a:p>
          <a:p>
            <a:pPr marL="285750" indent="-285750">
              <a:buFont typeface="Arial" panose="020B0604020202020204" pitchFamily="34" charset="0"/>
              <a:buChar char="•"/>
            </a:pPr>
            <a:r>
              <a:rPr lang="en-US" sz="1600" dirty="0">
                <a:solidFill>
                  <a:srgbClr val="292929"/>
                </a:solidFill>
              </a:rPr>
              <a:t>In real applications, </a:t>
            </a:r>
            <a:r>
              <a:rPr lang="en-US" sz="1600" b="1" dirty="0">
                <a:solidFill>
                  <a:srgbClr val="292929"/>
                </a:solidFill>
              </a:rPr>
              <a:t>one can choose </a:t>
            </a:r>
            <a:r>
              <a:rPr lang="en-US" sz="1600" b="1" i="1" dirty="0">
                <a:solidFill>
                  <a:srgbClr val="292929"/>
                </a:solidFill>
              </a:rPr>
              <a:t>K</a:t>
            </a:r>
            <a:r>
              <a:rPr lang="en-US" sz="1600" b="1" dirty="0">
                <a:solidFill>
                  <a:srgbClr val="292929"/>
                </a:solidFill>
              </a:rPr>
              <a:t> based on domain knowledge or other constraints, such as model capacity, machine memory or time available</a:t>
            </a:r>
            <a:r>
              <a:rPr lang="en-US" sz="1600" dirty="0">
                <a:solidFill>
                  <a:srgbClr val="292929"/>
                </a:solidFill>
              </a:rPr>
              <a:t>.</a:t>
            </a:r>
            <a:endParaRPr lang="tr-TR" sz="1600" dirty="0">
              <a:solidFill>
                <a:srgbClr val="292929"/>
              </a:solidFill>
            </a:endParaRPr>
          </a:p>
          <a:p>
            <a:pPr marL="285750" indent="-285750">
              <a:buFont typeface="Arial" panose="020B0604020202020204" pitchFamily="34" charset="0"/>
              <a:buChar char="•"/>
            </a:pPr>
            <a:r>
              <a:rPr lang="en-US" sz="1600" i="1" dirty="0">
                <a:solidFill>
                  <a:srgbClr val="292929"/>
                </a:solidFill>
              </a:rPr>
              <a:t>MRMR </a:t>
            </a:r>
            <a:r>
              <a:rPr lang="en-US" sz="1600" dirty="0">
                <a:solidFill>
                  <a:srgbClr val="292929"/>
                </a:solidFill>
              </a:rPr>
              <a:t>works iteratively. At each iteration, it identifies the best feature (according to a rule) and adds it to the basket of selected features. Once a feature goes into the bucket, it cannot ever come out.</a:t>
            </a:r>
          </a:p>
          <a:p>
            <a:r>
              <a:rPr lang="en-US" sz="1600" dirty="0">
                <a:solidFill>
                  <a:srgbClr val="292929"/>
                </a:solidFill>
              </a:rPr>
              <a:t>In our example, these are the outcomes that we would get at the end of each iteration:</a:t>
            </a:r>
            <a:endParaRPr lang="en-US" sz="1600" b="0" i="0" dirty="0">
              <a:solidFill>
                <a:srgbClr val="292929"/>
              </a:solidFill>
              <a:effectLst/>
            </a:endParaRPr>
          </a:p>
        </p:txBody>
      </p:sp>
      <p:pic>
        <p:nvPicPr>
          <p:cNvPr id="4" name="Picture 3">
            <a:extLst>
              <a:ext uri="{FF2B5EF4-FFF2-40B4-BE49-F238E27FC236}">
                <a16:creationId xmlns:a16="http://schemas.microsoft.com/office/drawing/2014/main" id="{AEA8CE71-E2FD-4E9F-94AB-537BF2931E7B}"/>
              </a:ext>
            </a:extLst>
          </p:cNvPr>
          <p:cNvPicPr>
            <a:picLocks noChangeAspect="1"/>
          </p:cNvPicPr>
          <p:nvPr/>
        </p:nvPicPr>
        <p:blipFill>
          <a:blip r:embed="rId3"/>
          <a:stretch>
            <a:fillRect/>
          </a:stretch>
        </p:blipFill>
        <p:spPr>
          <a:xfrm>
            <a:off x="685800" y="3887650"/>
            <a:ext cx="7772400" cy="1155145"/>
          </a:xfrm>
          <a:prstGeom prst="rect">
            <a:avLst/>
          </a:prstGeom>
        </p:spPr>
      </p:pic>
    </p:spTree>
    <p:extLst>
      <p:ext uri="{BB962C8B-B14F-4D97-AF65-F5344CB8AC3E}">
        <p14:creationId xmlns:p14="http://schemas.microsoft.com/office/powerpoint/2010/main" val="1022229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de-DE" sz="2800" dirty="0"/>
              <a:t>Polynomial Regression</a:t>
            </a:r>
            <a:endParaRPr lang="en-US" sz="1800" dirty="0"/>
          </a:p>
        </p:txBody>
      </p:sp>
      <p:pic>
        <p:nvPicPr>
          <p:cNvPr id="3" name="Picture 2">
            <a:extLst>
              <a:ext uri="{FF2B5EF4-FFF2-40B4-BE49-F238E27FC236}">
                <a16:creationId xmlns:a16="http://schemas.microsoft.com/office/drawing/2014/main" id="{844407A9-618C-4B56-BFE2-390F941C5FDA}"/>
              </a:ext>
            </a:extLst>
          </p:cNvPr>
          <p:cNvPicPr>
            <a:picLocks noChangeAspect="1"/>
          </p:cNvPicPr>
          <p:nvPr/>
        </p:nvPicPr>
        <p:blipFill>
          <a:blip r:embed="rId3"/>
          <a:stretch>
            <a:fillRect/>
          </a:stretch>
        </p:blipFill>
        <p:spPr>
          <a:xfrm>
            <a:off x="214745" y="1325185"/>
            <a:ext cx="2947065" cy="2368669"/>
          </a:xfrm>
          <a:prstGeom prst="rect">
            <a:avLst/>
          </a:prstGeom>
        </p:spPr>
      </p:pic>
      <p:pic>
        <p:nvPicPr>
          <p:cNvPr id="12" name="Picture 11">
            <a:extLst>
              <a:ext uri="{FF2B5EF4-FFF2-40B4-BE49-F238E27FC236}">
                <a16:creationId xmlns:a16="http://schemas.microsoft.com/office/drawing/2014/main" id="{E11D91D7-3F95-4259-8EAD-15F3FBA1C69E}"/>
              </a:ext>
            </a:extLst>
          </p:cNvPr>
          <p:cNvPicPr>
            <a:picLocks noChangeAspect="1"/>
          </p:cNvPicPr>
          <p:nvPr/>
        </p:nvPicPr>
        <p:blipFill>
          <a:blip r:embed="rId4"/>
          <a:stretch>
            <a:fillRect/>
          </a:stretch>
        </p:blipFill>
        <p:spPr>
          <a:xfrm>
            <a:off x="3276600" y="1344439"/>
            <a:ext cx="5642112" cy="3639284"/>
          </a:xfrm>
          <a:prstGeom prst="rect">
            <a:avLst/>
          </a:prstGeom>
        </p:spPr>
      </p:pic>
      <p:sp>
        <p:nvSpPr>
          <p:cNvPr id="13" name="Rectangle 12">
            <a:extLst>
              <a:ext uri="{FF2B5EF4-FFF2-40B4-BE49-F238E27FC236}">
                <a16:creationId xmlns:a16="http://schemas.microsoft.com/office/drawing/2014/main" id="{43331B73-9178-4964-B95C-4C2099BA65A0}"/>
              </a:ext>
            </a:extLst>
          </p:cNvPr>
          <p:cNvSpPr/>
          <p:nvPr/>
        </p:nvSpPr>
        <p:spPr>
          <a:xfrm>
            <a:off x="225288" y="4799057"/>
            <a:ext cx="1326069" cy="369332"/>
          </a:xfrm>
          <a:prstGeom prst="rect">
            <a:avLst/>
          </a:prstGeom>
        </p:spPr>
        <p:txBody>
          <a:bodyPr wrap="none">
            <a:spAutoFit/>
          </a:bodyPr>
          <a:lstStyle/>
          <a:p>
            <a:r>
              <a:rPr lang="de-DE" b="1" dirty="0">
                <a:solidFill>
                  <a:srgbClr val="FF0000"/>
                </a:solidFill>
              </a:rPr>
              <a:t>WARNING</a:t>
            </a:r>
          </a:p>
        </p:txBody>
      </p:sp>
      <p:pic>
        <p:nvPicPr>
          <p:cNvPr id="15" name="Picture 14">
            <a:extLst>
              <a:ext uri="{FF2B5EF4-FFF2-40B4-BE49-F238E27FC236}">
                <a16:creationId xmlns:a16="http://schemas.microsoft.com/office/drawing/2014/main" id="{5052B1C6-3189-4631-8C4E-246DFD14F452}"/>
              </a:ext>
            </a:extLst>
          </p:cNvPr>
          <p:cNvPicPr>
            <a:picLocks noChangeAspect="1"/>
          </p:cNvPicPr>
          <p:nvPr/>
        </p:nvPicPr>
        <p:blipFill>
          <a:blip r:embed="rId5"/>
          <a:stretch>
            <a:fillRect/>
          </a:stretch>
        </p:blipFill>
        <p:spPr>
          <a:xfrm>
            <a:off x="304800" y="5205441"/>
            <a:ext cx="4991100" cy="1476375"/>
          </a:xfrm>
          <a:prstGeom prst="rect">
            <a:avLst/>
          </a:prstGeom>
        </p:spPr>
      </p:pic>
    </p:spTree>
    <p:extLst>
      <p:ext uri="{BB962C8B-B14F-4D97-AF65-F5344CB8AC3E}">
        <p14:creationId xmlns:p14="http://schemas.microsoft.com/office/powerpoint/2010/main" val="2072324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6FDAE638-184E-426D-8230-EB4AFD69CA90}"/>
              </a:ext>
            </a:extLst>
          </p:cNvPr>
          <p:cNvSpPr/>
          <p:nvPr/>
        </p:nvSpPr>
        <p:spPr>
          <a:xfrm>
            <a:off x="207818" y="1295400"/>
            <a:ext cx="8710894" cy="1600438"/>
          </a:xfrm>
          <a:prstGeom prst="rect">
            <a:avLst/>
          </a:prstGeom>
        </p:spPr>
        <p:txBody>
          <a:bodyPr wrap="square">
            <a:spAutoFit/>
          </a:bodyPr>
          <a:lstStyle/>
          <a:p>
            <a:r>
              <a:rPr lang="en-US" sz="1600" dirty="0">
                <a:solidFill>
                  <a:srgbClr val="292929"/>
                </a:solidFill>
              </a:rPr>
              <a:t>What is the rule that determines the choice of the “Best” feature at each iteration </a:t>
            </a:r>
            <a:endParaRPr lang="tr-TR" sz="1600" dirty="0">
              <a:solidFill>
                <a:srgbClr val="292929"/>
              </a:solidFill>
            </a:endParaRPr>
          </a:p>
          <a:p>
            <a:r>
              <a:rPr lang="en-US" sz="1600" dirty="0">
                <a:solidFill>
                  <a:srgbClr val="292929"/>
                </a:solidFill>
              </a:rPr>
              <a:t>— namely </a:t>
            </a:r>
            <a:r>
              <a:rPr lang="en-US" sz="1600" i="1" dirty="0">
                <a:solidFill>
                  <a:srgbClr val="292929"/>
                </a:solidFill>
              </a:rPr>
              <a:t>IQ</a:t>
            </a:r>
            <a:r>
              <a:rPr lang="en-US" sz="1600" dirty="0">
                <a:solidFill>
                  <a:srgbClr val="292929"/>
                </a:solidFill>
              </a:rPr>
              <a:t> at step 1, </a:t>
            </a:r>
            <a:r>
              <a:rPr lang="en-US" sz="1600" i="1" dirty="0">
                <a:solidFill>
                  <a:srgbClr val="292929"/>
                </a:solidFill>
              </a:rPr>
              <a:t>Age</a:t>
            </a:r>
            <a:r>
              <a:rPr lang="en-US" sz="1600" dirty="0">
                <a:solidFill>
                  <a:srgbClr val="292929"/>
                </a:solidFill>
              </a:rPr>
              <a:t> at step 2 and </a:t>
            </a:r>
            <a:r>
              <a:rPr lang="en-US" sz="1600" i="1" dirty="0">
                <a:solidFill>
                  <a:srgbClr val="292929"/>
                </a:solidFill>
              </a:rPr>
              <a:t>Height</a:t>
            </a:r>
            <a:r>
              <a:rPr lang="en-US" sz="1600" dirty="0">
                <a:solidFill>
                  <a:srgbClr val="292929"/>
                </a:solidFill>
              </a:rPr>
              <a:t> at step 3? This is the core of </a:t>
            </a:r>
            <a:r>
              <a:rPr lang="en-US" sz="1600" i="1" dirty="0">
                <a:solidFill>
                  <a:srgbClr val="292929"/>
                </a:solidFill>
              </a:rPr>
              <a:t>MRMR.</a:t>
            </a:r>
            <a:endParaRPr lang="en-US" sz="1600" dirty="0">
              <a:solidFill>
                <a:srgbClr val="292929"/>
              </a:solidFill>
            </a:endParaRPr>
          </a:p>
          <a:p>
            <a:r>
              <a:rPr lang="en-US" sz="1600" b="1" dirty="0">
                <a:solidFill>
                  <a:srgbClr val="292929"/>
                </a:solidFill>
              </a:rPr>
              <a:t>“Maximum Relevance - Minimum Redundancy” is so called because —</a:t>
            </a:r>
            <a:r>
              <a:rPr lang="en-US" sz="1600" dirty="0">
                <a:solidFill>
                  <a:srgbClr val="292929"/>
                </a:solidFill>
              </a:rPr>
              <a:t> </a:t>
            </a:r>
            <a:r>
              <a:rPr lang="en-US" sz="1600" b="1" dirty="0">
                <a:solidFill>
                  <a:srgbClr val="292929"/>
                </a:solidFill>
              </a:rPr>
              <a:t>at each iteration — we want to select the feature that has maximum relevance with respect to the target variable and minimum redundancy with respect to the features that have been selected at previous iterations.</a:t>
            </a:r>
            <a:endParaRPr lang="en-US" sz="1600" dirty="0">
              <a:solidFill>
                <a:srgbClr val="292929"/>
              </a:solidFill>
            </a:endParaRPr>
          </a:p>
          <a:p>
            <a:r>
              <a:rPr lang="en-US" sz="1600" dirty="0">
                <a:solidFill>
                  <a:srgbClr val="292929"/>
                </a:solidFill>
              </a:rPr>
              <a:t>In practice, at each iteration </a:t>
            </a:r>
            <a:r>
              <a:rPr lang="en-US" sz="1600" i="1" dirty="0" err="1">
                <a:solidFill>
                  <a:srgbClr val="292929"/>
                </a:solidFill>
              </a:rPr>
              <a:t>i</a:t>
            </a:r>
            <a:r>
              <a:rPr lang="en-US" sz="1600" dirty="0">
                <a:solidFill>
                  <a:srgbClr val="292929"/>
                </a:solidFill>
              </a:rPr>
              <a:t>, a score is computed for each feature to be evaluated (</a:t>
            </a:r>
            <a:r>
              <a:rPr lang="en-US" sz="1600" i="1" dirty="0">
                <a:solidFill>
                  <a:srgbClr val="292929"/>
                </a:solidFill>
              </a:rPr>
              <a:t>f</a:t>
            </a:r>
            <a:r>
              <a:rPr lang="en-US" sz="1600" dirty="0">
                <a:solidFill>
                  <a:srgbClr val="292929"/>
                </a:solidFill>
              </a:rPr>
              <a:t>):</a:t>
            </a:r>
            <a:endParaRPr lang="en-US" sz="1600" b="0" i="0" dirty="0">
              <a:solidFill>
                <a:srgbClr val="292929"/>
              </a:solidFill>
              <a:effectLst/>
            </a:endParaRPr>
          </a:p>
        </p:txBody>
      </p:sp>
      <p:pic>
        <p:nvPicPr>
          <p:cNvPr id="3" name="Picture 2">
            <a:extLst>
              <a:ext uri="{FF2B5EF4-FFF2-40B4-BE49-F238E27FC236}">
                <a16:creationId xmlns:a16="http://schemas.microsoft.com/office/drawing/2014/main" id="{0CCAC9D7-5AC2-4979-992D-EB3E72A6E1BC}"/>
              </a:ext>
            </a:extLst>
          </p:cNvPr>
          <p:cNvPicPr>
            <a:picLocks noChangeAspect="1"/>
          </p:cNvPicPr>
          <p:nvPr/>
        </p:nvPicPr>
        <p:blipFill>
          <a:blip r:embed="rId3"/>
          <a:stretch>
            <a:fillRect/>
          </a:stretch>
        </p:blipFill>
        <p:spPr>
          <a:xfrm>
            <a:off x="1469231" y="2895838"/>
            <a:ext cx="6205537" cy="688614"/>
          </a:xfrm>
          <a:prstGeom prst="rect">
            <a:avLst/>
          </a:prstGeom>
        </p:spPr>
      </p:pic>
      <p:sp>
        <p:nvSpPr>
          <p:cNvPr id="4" name="Rectangle 3">
            <a:extLst>
              <a:ext uri="{FF2B5EF4-FFF2-40B4-BE49-F238E27FC236}">
                <a16:creationId xmlns:a16="http://schemas.microsoft.com/office/drawing/2014/main" id="{E97D3EED-50F3-4784-9D4A-6B9AC918578A}"/>
              </a:ext>
            </a:extLst>
          </p:cNvPr>
          <p:cNvSpPr/>
          <p:nvPr/>
        </p:nvSpPr>
        <p:spPr>
          <a:xfrm>
            <a:off x="266700" y="3733800"/>
            <a:ext cx="8652012" cy="584775"/>
          </a:xfrm>
          <a:prstGeom prst="rect">
            <a:avLst/>
          </a:prstGeom>
        </p:spPr>
        <p:txBody>
          <a:bodyPr wrap="square">
            <a:spAutoFit/>
          </a:bodyPr>
          <a:lstStyle/>
          <a:p>
            <a:r>
              <a:rPr lang="en-US" sz="1600" b="1" dirty="0">
                <a:solidFill>
                  <a:srgbClr val="292929"/>
                </a:solidFill>
              </a:rPr>
              <a:t>The best feature at iteration </a:t>
            </a:r>
            <a:r>
              <a:rPr lang="en-US" sz="1600" b="1" i="1" dirty="0" err="1">
                <a:solidFill>
                  <a:srgbClr val="292929"/>
                </a:solidFill>
              </a:rPr>
              <a:t>i</a:t>
            </a:r>
            <a:r>
              <a:rPr lang="en-US" sz="1600" b="1" dirty="0">
                <a:solidFill>
                  <a:srgbClr val="292929"/>
                </a:solidFill>
              </a:rPr>
              <a:t> is the one having the highest score</a:t>
            </a:r>
            <a:r>
              <a:rPr lang="en-US" sz="1600" dirty="0">
                <a:solidFill>
                  <a:srgbClr val="292929"/>
                </a:solidFill>
              </a:rPr>
              <a:t>. As simple as that.</a:t>
            </a:r>
          </a:p>
          <a:p>
            <a:r>
              <a:rPr lang="en-US" sz="1600" dirty="0">
                <a:solidFill>
                  <a:srgbClr val="292929"/>
                </a:solidFill>
              </a:rPr>
              <a:t>The only question now is how to calculate the numerator and the denominator.</a:t>
            </a:r>
            <a:endParaRPr lang="en-US" sz="1600" b="0" i="0" dirty="0">
              <a:solidFill>
                <a:srgbClr val="292929"/>
              </a:solidFill>
              <a:effectLst/>
            </a:endParaRPr>
          </a:p>
        </p:txBody>
      </p:sp>
    </p:spTree>
    <p:extLst>
      <p:ext uri="{BB962C8B-B14F-4D97-AF65-F5344CB8AC3E}">
        <p14:creationId xmlns:p14="http://schemas.microsoft.com/office/powerpoint/2010/main" val="1371753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sp>
        <p:nvSpPr>
          <p:cNvPr id="2" name="Rectangle 1">
            <a:extLst>
              <a:ext uri="{FF2B5EF4-FFF2-40B4-BE49-F238E27FC236}">
                <a16:creationId xmlns:a16="http://schemas.microsoft.com/office/drawing/2014/main" id="{0B33FDB1-EDA4-4661-9E14-543992115CD7}"/>
              </a:ext>
            </a:extLst>
          </p:cNvPr>
          <p:cNvSpPr/>
          <p:nvPr/>
        </p:nvSpPr>
        <p:spPr>
          <a:xfrm>
            <a:off x="228600" y="1339188"/>
            <a:ext cx="8690112" cy="1323439"/>
          </a:xfrm>
          <a:prstGeom prst="rect">
            <a:avLst/>
          </a:prstGeom>
        </p:spPr>
        <p:txBody>
          <a:bodyPr wrap="square">
            <a:spAutoFit/>
          </a:bodyPr>
          <a:lstStyle/>
          <a:p>
            <a:r>
              <a:rPr lang="en-US" sz="1600" b="1" dirty="0">
                <a:solidFill>
                  <a:srgbClr val="292929"/>
                </a:solidFill>
              </a:rPr>
              <a:t>The relevance of a feature </a:t>
            </a:r>
            <a:r>
              <a:rPr lang="en-US" sz="1600" b="1" i="1" dirty="0">
                <a:solidFill>
                  <a:srgbClr val="292929"/>
                </a:solidFill>
              </a:rPr>
              <a:t>f</a:t>
            </a:r>
            <a:r>
              <a:rPr lang="en-US" sz="1600" b="1" dirty="0">
                <a:solidFill>
                  <a:srgbClr val="292929"/>
                </a:solidFill>
              </a:rPr>
              <a:t> at the </a:t>
            </a:r>
            <a:r>
              <a:rPr lang="en-US" sz="1600" b="1" i="1" dirty="0" err="1">
                <a:solidFill>
                  <a:srgbClr val="292929"/>
                </a:solidFill>
              </a:rPr>
              <a:t>i</a:t>
            </a:r>
            <a:r>
              <a:rPr lang="en-US" sz="1600" b="1" dirty="0" err="1">
                <a:solidFill>
                  <a:srgbClr val="292929"/>
                </a:solidFill>
              </a:rPr>
              <a:t>-th</a:t>
            </a:r>
            <a:r>
              <a:rPr lang="en-US" sz="1600" b="1" dirty="0">
                <a:solidFill>
                  <a:srgbClr val="292929"/>
                </a:solidFill>
              </a:rPr>
              <a:t> iteration (numerator) is computed as the F-statistic between the feature and the target variable</a:t>
            </a:r>
            <a:r>
              <a:rPr lang="en-US" sz="1600" dirty="0">
                <a:solidFill>
                  <a:srgbClr val="292929"/>
                </a:solidFill>
              </a:rPr>
              <a:t>. </a:t>
            </a:r>
            <a:endParaRPr lang="tr-TR" sz="1600" dirty="0">
              <a:solidFill>
                <a:srgbClr val="292929"/>
              </a:solidFill>
            </a:endParaRPr>
          </a:p>
          <a:p>
            <a:r>
              <a:rPr lang="en-US" sz="1600" b="1" dirty="0">
                <a:solidFill>
                  <a:srgbClr val="292929"/>
                </a:solidFill>
              </a:rPr>
              <a:t>The redundancy (denominator) is computed as the average (Pearson) correlation between the feature and all the features that have been selected at previous iterations</a:t>
            </a:r>
            <a:r>
              <a:rPr lang="en-US" sz="1600" dirty="0">
                <a:solidFill>
                  <a:srgbClr val="292929"/>
                </a:solidFill>
              </a:rPr>
              <a:t>. </a:t>
            </a:r>
            <a:endParaRPr lang="tr-TR" sz="1600" dirty="0">
              <a:solidFill>
                <a:srgbClr val="292929"/>
              </a:solidFill>
            </a:endParaRPr>
          </a:p>
          <a:p>
            <a:r>
              <a:rPr lang="tr-TR" sz="1600" dirty="0">
                <a:solidFill>
                  <a:srgbClr val="292929"/>
                </a:solidFill>
              </a:rPr>
              <a:t>And </a:t>
            </a:r>
            <a:r>
              <a:rPr lang="en-US" sz="1600" dirty="0">
                <a:solidFill>
                  <a:srgbClr val="292929"/>
                </a:solidFill>
              </a:rPr>
              <a:t>the formula becomes:</a:t>
            </a:r>
            <a:endParaRPr lang="de-DE" sz="1600" dirty="0"/>
          </a:p>
        </p:txBody>
      </p:sp>
      <p:pic>
        <p:nvPicPr>
          <p:cNvPr id="3" name="Picture 2">
            <a:extLst>
              <a:ext uri="{FF2B5EF4-FFF2-40B4-BE49-F238E27FC236}">
                <a16:creationId xmlns:a16="http://schemas.microsoft.com/office/drawing/2014/main" id="{DD8F17E2-D43D-4D70-B1AE-FE67761E7C14}"/>
              </a:ext>
            </a:extLst>
          </p:cNvPr>
          <p:cNvPicPr>
            <a:picLocks noChangeAspect="1"/>
          </p:cNvPicPr>
          <p:nvPr/>
        </p:nvPicPr>
        <p:blipFill>
          <a:blip r:embed="rId3"/>
          <a:stretch>
            <a:fillRect/>
          </a:stretch>
        </p:blipFill>
        <p:spPr>
          <a:xfrm>
            <a:off x="1300162" y="2673018"/>
            <a:ext cx="6543675" cy="879894"/>
          </a:xfrm>
          <a:prstGeom prst="rect">
            <a:avLst/>
          </a:prstGeom>
        </p:spPr>
      </p:pic>
      <p:sp>
        <p:nvSpPr>
          <p:cNvPr id="4" name="Rectangle 3">
            <a:extLst>
              <a:ext uri="{FF2B5EF4-FFF2-40B4-BE49-F238E27FC236}">
                <a16:creationId xmlns:a16="http://schemas.microsoft.com/office/drawing/2014/main" id="{78407980-CD21-4908-9183-42890FD7575D}"/>
              </a:ext>
            </a:extLst>
          </p:cNvPr>
          <p:cNvSpPr/>
          <p:nvPr/>
        </p:nvSpPr>
        <p:spPr>
          <a:xfrm>
            <a:off x="228600" y="3733800"/>
            <a:ext cx="8690112" cy="2554545"/>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292929"/>
                </a:solidFill>
              </a:rPr>
              <a:t>where </a:t>
            </a:r>
            <a:r>
              <a:rPr lang="en-US" sz="1600" i="1" dirty="0" err="1">
                <a:solidFill>
                  <a:srgbClr val="292929"/>
                </a:solidFill>
              </a:rPr>
              <a:t>i</a:t>
            </a:r>
            <a:r>
              <a:rPr lang="en-US" sz="1600" dirty="0">
                <a:solidFill>
                  <a:srgbClr val="292929"/>
                </a:solidFill>
              </a:rPr>
              <a:t> is the </a:t>
            </a:r>
            <a:r>
              <a:rPr lang="en-US" sz="1600" i="1" dirty="0" err="1">
                <a:solidFill>
                  <a:srgbClr val="292929"/>
                </a:solidFill>
              </a:rPr>
              <a:t>i</a:t>
            </a:r>
            <a:r>
              <a:rPr lang="en-US" sz="1600" dirty="0" err="1">
                <a:solidFill>
                  <a:srgbClr val="292929"/>
                </a:solidFill>
              </a:rPr>
              <a:t>-th</a:t>
            </a:r>
            <a:r>
              <a:rPr lang="en-US" sz="1600" dirty="0">
                <a:solidFill>
                  <a:srgbClr val="292929"/>
                </a:solidFill>
              </a:rPr>
              <a:t> iteration, </a:t>
            </a:r>
            <a:r>
              <a:rPr lang="en-US" sz="1600" i="1" dirty="0">
                <a:solidFill>
                  <a:srgbClr val="292929"/>
                </a:solidFill>
              </a:rPr>
              <a:t>f</a:t>
            </a:r>
            <a:r>
              <a:rPr lang="en-US" sz="1600" dirty="0">
                <a:solidFill>
                  <a:srgbClr val="292929"/>
                </a:solidFill>
              </a:rPr>
              <a:t> is the feature that is being evaluated, </a:t>
            </a:r>
            <a:r>
              <a:rPr lang="en-US" sz="1600" i="1" dirty="0">
                <a:solidFill>
                  <a:srgbClr val="292929"/>
                </a:solidFill>
              </a:rPr>
              <a:t>F</a:t>
            </a:r>
            <a:r>
              <a:rPr lang="en-US" sz="1600" dirty="0">
                <a:solidFill>
                  <a:srgbClr val="292929"/>
                </a:solidFill>
              </a:rPr>
              <a:t> is F-statistic and </a:t>
            </a:r>
            <a:r>
              <a:rPr lang="en-US" sz="1600" i="1" dirty="0" err="1">
                <a:solidFill>
                  <a:srgbClr val="292929"/>
                </a:solidFill>
              </a:rPr>
              <a:t>corr</a:t>
            </a:r>
            <a:r>
              <a:rPr lang="en-US" sz="1600" i="1" dirty="0">
                <a:solidFill>
                  <a:srgbClr val="292929"/>
                </a:solidFill>
              </a:rPr>
              <a:t> </a:t>
            </a:r>
            <a:r>
              <a:rPr lang="en-US" sz="1600" dirty="0">
                <a:solidFill>
                  <a:srgbClr val="292929"/>
                </a:solidFill>
              </a:rPr>
              <a:t>is Pearson correlation. Note that correlation is taken in absolute value. In fact, if two features have correlation .9 or -.9 it makes no difference: in both cases they are highly redundant.</a:t>
            </a:r>
            <a:endParaRPr lang="tr-TR" sz="1600" dirty="0">
              <a:solidFill>
                <a:srgbClr val="292929"/>
              </a:solidFill>
            </a:endParaRPr>
          </a:p>
          <a:p>
            <a:pPr marL="285750" indent="-285750">
              <a:buFont typeface="Arial" panose="020B0604020202020204" pitchFamily="34" charset="0"/>
              <a:buChar char="•"/>
            </a:pPr>
            <a:r>
              <a:rPr lang="en-US" sz="1600" dirty="0">
                <a:solidFill>
                  <a:srgbClr val="292929"/>
                </a:solidFill>
              </a:rPr>
              <a:t>To make things even more explicit, imagine that we are at the 3rd iteration. This is what happened previously:</a:t>
            </a:r>
            <a:endParaRPr lang="tr-TR" sz="1600" dirty="0">
              <a:solidFill>
                <a:srgbClr val="292929"/>
              </a:solidFill>
            </a:endParaRPr>
          </a:p>
          <a:p>
            <a:pPr marL="742950" lvl="1" indent="-285750">
              <a:buFont typeface="Arial" panose="020B0604020202020204" pitchFamily="34" charset="0"/>
              <a:buChar char="•"/>
            </a:pPr>
            <a:r>
              <a:rPr lang="en-US" sz="1600" i="1" dirty="0">
                <a:solidFill>
                  <a:srgbClr val="292929"/>
                </a:solidFill>
              </a:rPr>
              <a:t>IQ </a:t>
            </a:r>
            <a:r>
              <a:rPr lang="en-US" sz="1600" dirty="0">
                <a:solidFill>
                  <a:srgbClr val="292929"/>
                </a:solidFill>
              </a:rPr>
              <a:t>has been selected at the 1st iteration;</a:t>
            </a:r>
          </a:p>
          <a:p>
            <a:pPr lvl="1">
              <a:buFont typeface="Arial" panose="020B0604020202020204" pitchFamily="34" charset="0"/>
              <a:buChar char="•"/>
            </a:pPr>
            <a:r>
              <a:rPr lang="tr-TR" sz="1600" i="1" dirty="0">
                <a:solidFill>
                  <a:srgbClr val="292929"/>
                </a:solidFill>
              </a:rPr>
              <a:t>    </a:t>
            </a:r>
            <a:r>
              <a:rPr lang="en-US" sz="1600" i="1" dirty="0">
                <a:solidFill>
                  <a:srgbClr val="292929"/>
                </a:solidFill>
              </a:rPr>
              <a:t>Age</a:t>
            </a:r>
            <a:r>
              <a:rPr lang="en-US" sz="1600" dirty="0">
                <a:solidFill>
                  <a:srgbClr val="292929"/>
                </a:solidFill>
              </a:rPr>
              <a:t> has been selected at the 2nd iteration.</a:t>
            </a:r>
          </a:p>
          <a:p>
            <a:endParaRPr lang="tr-TR" sz="1600" b="1" dirty="0">
              <a:solidFill>
                <a:srgbClr val="292929"/>
              </a:solidFill>
            </a:endParaRPr>
          </a:p>
          <a:p>
            <a:r>
              <a:rPr lang="en-US" sz="1600" b="1" dirty="0">
                <a:solidFill>
                  <a:srgbClr val="292929"/>
                </a:solidFill>
              </a:rPr>
              <a:t>Which feature should we select next?</a:t>
            </a:r>
            <a:endParaRPr lang="en-US" sz="1600" dirty="0">
              <a:solidFill>
                <a:srgbClr val="292929"/>
              </a:solidFill>
            </a:endParaRPr>
          </a:p>
          <a:p>
            <a:r>
              <a:rPr lang="en-US" sz="1600" dirty="0">
                <a:solidFill>
                  <a:srgbClr val="292929"/>
                </a:solidFill>
              </a:rPr>
              <a:t>All we need to compute the score of each feature are the F-statistics and the correlations:</a:t>
            </a:r>
            <a:endParaRPr lang="en-US" sz="1600" b="0" i="0" dirty="0">
              <a:solidFill>
                <a:srgbClr val="292929"/>
              </a:solidFill>
              <a:effectLst/>
            </a:endParaRPr>
          </a:p>
        </p:txBody>
      </p:sp>
    </p:spTree>
    <p:extLst>
      <p:ext uri="{BB962C8B-B14F-4D97-AF65-F5344CB8AC3E}">
        <p14:creationId xmlns:p14="http://schemas.microsoft.com/office/powerpoint/2010/main" val="1900506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Feature Selection</a:t>
            </a:r>
            <a:endParaRPr lang="en-US" sz="1800" dirty="0"/>
          </a:p>
        </p:txBody>
      </p:sp>
      <p:pic>
        <p:nvPicPr>
          <p:cNvPr id="2" name="Picture 1">
            <a:extLst>
              <a:ext uri="{FF2B5EF4-FFF2-40B4-BE49-F238E27FC236}">
                <a16:creationId xmlns:a16="http://schemas.microsoft.com/office/drawing/2014/main" id="{65AE2E26-8777-441D-9502-B2FF43DB6D33}"/>
              </a:ext>
            </a:extLst>
          </p:cNvPr>
          <p:cNvPicPr>
            <a:picLocks noChangeAspect="1"/>
          </p:cNvPicPr>
          <p:nvPr/>
        </p:nvPicPr>
        <p:blipFill>
          <a:blip r:embed="rId3"/>
          <a:stretch>
            <a:fillRect/>
          </a:stretch>
        </p:blipFill>
        <p:spPr>
          <a:xfrm>
            <a:off x="1269206" y="1371600"/>
            <a:ext cx="6605587" cy="4580942"/>
          </a:xfrm>
          <a:prstGeom prst="rect">
            <a:avLst/>
          </a:prstGeom>
        </p:spPr>
      </p:pic>
      <p:sp>
        <p:nvSpPr>
          <p:cNvPr id="3" name="Rectangle 2">
            <a:extLst>
              <a:ext uri="{FF2B5EF4-FFF2-40B4-BE49-F238E27FC236}">
                <a16:creationId xmlns:a16="http://schemas.microsoft.com/office/drawing/2014/main" id="{D731E7CF-07A8-42D0-AD45-2629B37BC0AE}"/>
              </a:ext>
            </a:extLst>
          </p:cNvPr>
          <p:cNvSpPr/>
          <p:nvPr/>
        </p:nvSpPr>
        <p:spPr>
          <a:xfrm>
            <a:off x="197426" y="6142071"/>
            <a:ext cx="8717821" cy="338554"/>
          </a:xfrm>
          <a:prstGeom prst="rect">
            <a:avLst/>
          </a:prstGeom>
        </p:spPr>
        <p:txBody>
          <a:bodyPr wrap="square">
            <a:spAutoFit/>
          </a:bodyPr>
          <a:lstStyle/>
          <a:p>
            <a:r>
              <a:rPr lang="en-US" sz="1600" dirty="0">
                <a:solidFill>
                  <a:srgbClr val="292929"/>
                </a:solidFill>
              </a:rPr>
              <a:t>As we said above, </a:t>
            </a:r>
            <a:r>
              <a:rPr lang="en-US" sz="1600" b="1" dirty="0">
                <a:solidFill>
                  <a:srgbClr val="292929"/>
                </a:solidFill>
              </a:rPr>
              <a:t>the next best feature is the one with the highest score</a:t>
            </a:r>
            <a:r>
              <a:rPr lang="en-US" sz="1600" dirty="0">
                <a:solidFill>
                  <a:srgbClr val="292929"/>
                </a:solidFill>
              </a:rPr>
              <a:t>, in this case </a:t>
            </a:r>
            <a:r>
              <a:rPr lang="en-US" sz="1600" i="1" dirty="0">
                <a:solidFill>
                  <a:srgbClr val="292929"/>
                </a:solidFill>
              </a:rPr>
              <a:t>Height</a:t>
            </a:r>
            <a:r>
              <a:rPr lang="en-US" sz="1600" dirty="0">
                <a:solidFill>
                  <a:srgbClr val="292929"/>
                </a:solidFill>
              </a:rPr>
              <a:t>.</a:t>
            </a:r>
            <a:endParaRPr lang="de-DE" sz="1600" dirty="0"/>
          </a:p>
        </p:txBody>
      </p:sp>
    </p:spTree>
    <p:extLst>
      <p:ext uri="{BB962C8B-B14F-4D97-AF65-F5344CB8AC3E}">
        <p14:creationId xmlns:p14="http://schemas.microsoft.com/office/powerpoint/2010/main" val="211075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de-DE" sz="2800" dirty="0"/>
              <a:t>Polynomial Regression</a:t>
            </a:r>
            <a:endParaRPr lang="en-US" sz="1800" dirty="0"/>
          </a:p>
        </p:txBody>
      </p:sp>
      <p:sp>
        <p:nvSpPr>
          <p:cNvPr id="2" name="Rectangle 1">
            <a:extLst>
              <a:ext uri="{FF2B5EF4-FFF2-40B4-BE49-F238E27FC236}">
                <a16:creationId xmlns:a16="http://schemas.microsoft.com/office/drawing/2014/main" id="{5E493A37-EFCF-40E8-88DE-12DAA1CC727D}"/>
              </a:ext>
            </a:extLst>
          </p:cNvPr>
          <p:cNvSpPr/>
          <p:nvPr/>
        </p:nvSpPr>
        <p:spPr>
          <a:xfrm>
            <a:off x="228600" y="1371600"/>
            <a:ext cx="1371600" cy="369332"/>
          </a:xfrm>
          <a:prstGeom prst="rect">
            <a:avLst/>
          </a:prstGeom>
        </p:spPr>
        <p:txBody>
          <a:bodyPr wrap="square">
            <a:spAutoFit/>
          </a:bodyPr>
          <a:lstStyle/>
          <a:p>
            <a:r>
              <a:rPr lang="de-DE" b="1" dirty="0">
                <a:solidFill>
                  <a:srgbClr val="FF0000"/>
                </a:solidFill>
              </a:rPr>
              <a:t>Remember! </a:t>
            </a:r>
          </a:p>
        </p:txBody>
      </p:sp>
      <p:sp>
        <p:nvSpPr>
          <p:cNvPr id="4" name="Rectangle 3">
            <a:extLst>
              <a:ext uri="{FF2B5EF4-FFF2-40B4-BE49-F238E27FC236}">
                <a16:creationId xmlns:a16="http://schemas.microsoft.com/office/drawing/2014/main" id="{4CA32755-5258-4A7E-99BD-EF50569D7B06}"/>
              </a:ext>
            </a:extLst>
          </p:cNvPr>
          <p:cNvSpPr/>
          <p:nvPr/>
        </p:nvSpPr>
        <p:spPr>
          <a:xfrm>
            <a:off x="193964" y="3352800"/>
            <a:ext cx="8724748" cy="923330"/>
          </a:xfrm>
          <a:prstGeom prst="rect">
            <a:avLst/>
          </a:prstGeom>
        </p:spPr>
        <p:txBody>
          <a:bodyPr wrap="square">
            <a:spAutoFit/>
          </a:bodyPr>
          <a:lstStyle/>
          <a:p>
            <a:r>
              <a:rPr lang="tr-TR" b="1" dirty="0">
                <a:solidFill>
                  <a:srgbClr val="FF0000"/>
                </a:solidFill>
                <a:latin typeface="Times New Roman" panose="02020603050405020304" pitchFamily="18" charset="0"/>
              </a:rPr>
              <a:t>Tips</a:t>
            </a:r>
          </a:p>
          <a:p>
            <a:endParaRPr lang="tr-TR" dirty="0">
              <a:solidFill>
                <a:srgbClr val="000000"/>
              </a:solidFill>
              <a:latin typeface="Times New Roman" panose="02020603050405020304" pitchFamily="18" charset="0"/>
            </a:endParaRPr>
          </a:p>
          <a:p>
            <a:endParaRPr lang="tr-TR" dirty="0">
              <a:solidFill>
                <a:srgbClr val="000000"/>
              </a:solidFill>
              <a:latin typeface="Times New Roman" panose="02020603050405020304" pitchFamily="18" charset="0"/>
            </a:endParaRPr>
          </a:p>
        </p:txBody>
      </p:sp>
      <p:sp>
        <p:nvSpPr>
          <p:cNvPr id="8" name="Rectangle 3">
            <a:extLst>
              <a:ext uri="{FF2B5EF4-FFF2-40B4-BE49-F238E27FC236}">
                <a16:creationId xmlns:a16="http://schemas.microsoft.com/office/drawing/2014/main" id="{34B34E72-C055-48A3-9283-FBEDB102F23E}"/>
              </a:ext>
            </a:extLst>
          </p:cNvPr>
          <p:cNvSpPr>
            <a:spLocks noChangeArrowheads="1"/>
          </p:cNvSpPr>
          <p:nvPr/>
        </p:nvSpPr>
        <p:spPr bwMode="auto">
          <a:xfrm>
            <a:off x="1828800" y="1505386"/>
            <a:ext cx="7086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Bias</a:t>
            </a:r>
            <a:endParaRPr kumimoji="0" lang="de-DE" altLang="de-DE" sz="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rgbClr val="000000"/>
                </a:solidFill>
                <a:effectLst/>
                <a:latin typeface="Arial" panose="020B0604020202020204" pitchFamily="34" charset="0"/>
              </a:rPr>
              <a:t>This part of the generalization error is due to wrong assumptions, such as assuming that the data is linear when it is actually quadratic. A high-bias model is most likely to </a:t>
            </a:r>
            <a:r>
              <a:rPr kumimoji="0" lang="de-DE" altLang="de-DE" sz="1200" b="0" i="1" u="none" strike="noStrike" cap="none" normalizeH="0" baseline="0" dirty="0">
                <a:ln>
                  <a:noFill/>
                </a:ln>
                <a:solidFill>
                  <a:srgbClr val="000000"/>
                </a:solidFill>
                <a:effectLst/>
                <a:latin typeface="Arial" panose="020B0604020202020204" pitchFamily="34" charset="0"/>
              </a:rPr>
              <a:t>underfit</a:t>
            </a:r>
            <a:r>
              <a:rPr kumimoji="0" lang="de-DE" altLang="de-DE" sz="1200" b="0" i="0" u="none" strike="noStrike" cap="none" normalizeH="0" baseline="0" dirty="0">
                <a:ln>
                  <a:noFill/>
                </a:ln>
                <a:solidFill>
                  <a:srgbClr val="000000"/>
                </a:solidFill>
                <a:effectLst/>
                <a:latin typeface="Arial" panose="020B0604020202020204" pitchFamily="34" charset="0"/>
              </a:rPr>
              <a:t> the training data</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14DDAFD5-C8BB-4ECB-83C3-D6BF08C211BB}"/>
              </a:ext>
            </a:extLst>
          </p:cNvPr>
          <p:cNvSpPr>
            <a:spLocks noChangeArrowheads="1"/>
          </p:cNvSpPr>
          <p:nvPr/>
        </p:nvSpPr>
        <p:spPr bwMode="auto">
          <a:xfrm>
            <a:off x="1828800" y="2385536"/>
            <a:ext cx="70866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Variance</a:t>
            </a:r>
            <a:endParaRPr kumimoji="0" lang="de-DE" altLang="de-DE" sz="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rgbClr val="000000"/>
                </a:solidFill>
                <a:effectLst/>
                <a:latin typeface="Arial" panose="020B0604020202020204" pitchFamily="34" charset="0"/>
              </a:rPr>
              <a:t>This part is due to the model’s excessive sensitivity to small variations in the training data. A model with many degrees of freedom (such as a high-degree polynomial model) is likely to have high variance, and thus to </a:t>
            </a:r>
            <a:r>
              <a:rPr kumimoji="0" lang="de-DE" altLang="de-DE" sz="1200" b="0" i="1" u="none" strike="noStrike" cap="none" normalizeH="0" baseline="0" dirty="0">
                <a:ln>
                  <a:noFill/>
                </a:ln>
                <a:solidFill>
                  <a:srgbClr val="000000"/>
                </a:solidFill>
                <a:effectLst/>
                <a:latin typeface="Arial" panose="020B0604020202020204" pitchFamily="34" charset="0"/>
              </a:rPr>
              <a:t>overfit</a:t>
            </a:r>
            <a:r>
              <a:rPr kumimoji="0" lang="de-DE" altLang="de-DE" sz="1200" b="0" i="0" u="none" strike="noStrike" cap="none" normalizeH="0" baseline="0" dirty="0">
                <a:ln>
                  <a:noFill/>
                </a:ln>
                <a:solidFill>
                  <a:srgbClr val="000000"/>
                </a:solidFill>
                <a:effectLst/>
                <a:latin typeface="Arial" panose="020B0604020202020204" pitchFamily="34" charset="0"/>
              </a:rPr>
              <a:t> the training data.</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CB981152-7F5B-49C7-B367-2D000E04AA17}"/>
              </a:ext>
            </a:extLst>
          </p:cNvPr>
          <p:cNvSpPr/>
          <p:nvPr/>
        </p:nvSpPr>
        <p:spPr>
          <a:xfrm>
            <a:off x="1794164" y="3415145"/>
            <a:ext cx="6968836" cy="646331"/>
          </a:xfrm>
          <a:prstGeom prst="rect">
            <a:avLst/>
          </a:prstGeom>
        </p:spPr>
        <p:txBody>
          <a:bodyPr wrap="square">
            <a:spAutoFit/>
          </a:bodyPr>
          <a:lstStyle/>
          <a:p>
            <a:pPr eaLnBrk="0" fontAlgn="base" hangingPunct="0">
              <a:spcBef>
                <a:spcPct val="0"/>
              </a:spcBef>
              <a:spcAft>
                <a:spcPct val="0"/>
              </a:spcAft>
            </a:pPr>
            <a:r>
              <a:rPr lang="tr-TR" sz="1200" b="1" i="1" dirty="0">
                <a:solidFill>
                  <a:srgbClr val="000000"/>
                </a:solidFill>
                <a:latin typeface="Times New Roman" panose="02020603050405020304" pitchFamily="18" charset="0"/>
                <a:cs typeface="Times New Roman" panose="02020603050405020304" pitchFamily="18" charset="0"/>
              </a:rPr>
              <a:t>Against Bias </a:t>
            </a:r>
          </a:p>
          <a:p>
            <a:r>
              <a:rPr lang="en-US" sz="1200" dirty="0">
                <a:solidFill>
                  <a:srgbClr val="000000"/>
                </a:solidFill>
                <a:latin typeface="Arial" panose="020B0604020202020204" pitchFamily="34" charset="0"/>
              </a:rPr>
              <a:t>If your model is underfitting the training data, adding more training </a:t>
            </a:r>
            <a:r>
              <a:rPr lang="tr-TR" sz="1200" dirty="0">
                <a:solidFill>
                  <a:srgbClr val="000000"/>
                </a:solidFill>
                <a:latin typeface="Arial" panose="020B0604020202020204" pitchFamily="34" charset="0"/>
              </a:rPr>
              <a:t>instances</a:t>
            </a:r>
            <a:r>
              <a:rPr lang="en-US" sz="1200" dirty="0">
                <a:solidFill>
                  <a:srgbClr val="000000"/>
                </a:solidFill>
                <a:latin typeface="Arial" panose="020B0604020202020204" pitchFamily="34" charset="0"/>
              </a:rPr>
              <a:t> will not help. You need to use a more complex model or come up with better features.</a:t>
            </a:r>
            <a:r>
              <a:rPr lang="tr-TR" sz="1200" dirty="0">
                <a:solidFill>
                  <a:srgbClr val="000000"/>
                </a:solidFill>
                <a:latin typeface="Arial" panose="020B0604020202020204" pitchFamily="34" charset="0"/>
              </a:rPr>
              <a:t> </a:t>
            </a:r>
          </a:p>
        </p:txBody>
      </p:sp>
      <p:sp>
        <p:nvSpPr>
          <p:cNvPr id="16" name="Rectangle 15">
            <a:extLst>
              <a:ext uri="{FF2B5EF4-FFF2-40B4-BE49-F238E27FC236}">
                <a16:creationId xmlns:a16="http://schemas.microsoft.com/office/drawing/2014/main" id="{BC50CF67-F4E3-4DE4-B3EE-C560EDDF75F8}"/>
              </a:ext>
            </a:extLst>
          </p:cNvPr>
          <p:cNvSpPr/>
          <p:nvPr/>
        </p:nvSpPr>
        <p:spPr>
          <a:xfrm>
            <a:off x="1790700" y="4123821"/>
            <a:ext cx="6968836" cy="646331"/>
          </a:xfrm>
          <a:prstGeom prst="rect">
            <a:avLst/>
          </a:prstGeom>
        </p:spPr>
        <p:txBody>
          <a:bodyPr wrap="square">
            <a:spAutoFit/>
          </a:bodyPr>
          <a:lstStyle/>
          <a:p>
            <a:r>
              <a:rPr lang="tr-TR" sz="1200" b="1" i="1" dirty="0">
                <a:solidFill>
                  <a:srgbClr val="000000"/>
                </a:solidFill>
                <a:latin typeface="Times New Roman" panose="02020603050405020304" pitchFamily="18" charset="0"/>
                <a:cs typeface="Times New Roman" panose="02020603050405020304" pitchFamily="18" charset="0"/>
              </a:rPr>
              <a:t>Against High-Variance</a:t>
            </a:r>
          </a:p>
          <a:p>
            <a:r>
              <a:rPr lang="en-US" sz="1200" dirty="0">
                <a:solidFill>
                  <a:srgbClr val="000000"/>
                </a:solidFill>
                <a:latin typeface="Arial" panose="020B0604020202020204" pitchFamily="34" charset="0"/>
              </a:rPr>
              <a:t>One way to improve an overfitting model is to feed it more training data until the validation error reaches the training error.</a:t>
            </a:r>
            <a:r>
              <a:rPr lang="tr-TR" sz="1200" dirty="0">
                <a:solidFill>
                  <a:srgbClr val="000000"/>
                </a:solidFill>
                <a:latin typeface="Arial" panose="020B0604020202020204" pitchFamily="34" charset="0"/>
              </a:rPr>
              <a:t> The other way is Regularization</a:t>
            </a:r>
            <a:endParaRPr lang="de-DE" sz="12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618657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17" name="Rectangle 16">
            <a:extLst>
              <a:ext uri="{FF2B5EF4-FFF2-40B4-BE49-F238E27FC236}">
                <a16:creationId xmlns:a16="http://schemas.microsoft.com/office/drawing/2014/main" id="{530CF6DA-DE04-4578-9593-8BDC4968E306}"/>
              </a:ext>
            </a:extLst>
          </p:cNvPr>
          <p:cNvSpPr/>
          <p:nvPr/>
        </p:nvSpPr>
        <p:spPr>
          <a:xfrm>
            <a:off x="228600" y="1295400"/>
            <a:ext cx="8690112" cy="923330"/>
          </a:xfrm>
          <a:prstGeom prst="rect">
            <a:avLst/>
          </a:prstGeom>
        </p:spPr>
        <p:txBody>
          <a:bodyPr wrap="square">
            <a:spAutoFit/>
          </a:bodyPr>
          <a:lstStyle/>
          <a:p>
            <a:pPr marL="285750" indent="-285750">
              <a:buFont typeface="Arial" panose="020B0604020202020204" pitchFamily="34" charset="0"/>
              <a:buChar char="•"/>
            </a:pPr>
            <a:r>
              <a:rPr lang="tr-TR" dirty="0">
                <a:solidFill>
                  <a:srgbClr val="000000"/>
                </a:solidFill>
                <a:latin typeface="Times New Roman" panose="02020603050405020304" pitchFamily="18" charset="0"/>
              </a:rPr>
              <a:t>It is </a:t>
            </a:r>
            <a:r>
              <a:rPr lang="en-US" dirty="0">
                <a:solidFill>
                  <a:srgbClr val="000000"/>
                </a:solidFill>
                <a:latin typeface="Times New Roman" panose="02020603050405020304" pitchFamily="18" charset="0"/>
              </a:rPr>
              <a:t>a good way to reduce overfitting</a:t>
            </a:r>
            <a:r>
              <a:rPr lang="tr-TR" dirty="0">
                <a:solidFill>
                  <a:srgbClr val="000000"/>
                </a:solidFill>
                <a:latin typeface="Times New Roman" panose="02020603050405020304" pitchFamily="18" charset="0"/>
              </a:rPr>
              <a:t> </a:t>
            </a:r>
            <a:r>
              <a:rPr lang="en-US" dirty="0"/>
              <a:t>(i.e., to constrain it): the fewer degrees of freedom it has, the harder it will be for it to overfit the data.</a:t>
            </a:r>
            <a:r>
              <a:rPr lang="tr-TR" dirty="0"/>
              <a:t> </a:t>
            </a:r>
            <a:r>
              <a:rPr lang="en-US" dirty="0"/>
              <a:t>For example, a simple way to </a:t>
            </a:r>
            <a:r>
              <a:rPr lang="en-US" i="1" dirty="0"/>
              <a:t>regularize a polynomial model</a:t>
            </a:r>
            <a:r>
              <a:rPr lang="en-US" dirty="0"/>
              <a:t> is to </a:t>
            </a:r>
            <a:r>
              <a:rPr lang="en-US" i="1" dirty="0"/>
              <a:t>reduce the number of polynomial degrees</a:t>
            </a:r>
            <a:r>
              <a:rPr lang="en-US" dirty="0"/>
              <a:t>.</a:t>
            </a:r>
            <a:endParaRPr lang="de-DE" dirty="0"/>
          </a:p>
        </p:txBody>
      </p:sp>
      <p:sp>
        <p:nvSpPr>
          <p:cNvPr id="18" name="Rectangle 17">
            <a:extLst>
              <a:ext uri="{FF2B5EF4-FFF2-40B4-BE49-F238E27FC236}">
                <a16:creationId xmlns:a16="http://schemas.microsoft.com/office/drawing/2014/main" id="{170576E2-0EAC-4DB0-9CA7-586F82A035D6}"/>
              </a:ext>
            </a:extLst>
          </p:cNvPr>
          <p:cNvSpPr/>
          <p:nvPr/>
        </p:nvSpPr>
        <p:spPr>
          <a:xfrm>
            <a:off x="228600" y="2339957"/>
            <a:ext cx="869011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Times New Roman" panose="02020603050405020304" pitchFamily="18" charset="0"/>
              </a:rPr>
              <a:t>For a linear model, regularization is typically achieved by </a:t>
            </a:r>
            <a:r>
              <a:rPr lang="en-US" i="1" dirty="0">
                <a:solidFill>
                  <a:srgbClr val="000000"/>
                </a:solidFill>
                <a:latin typeface="Times New Roman" panose="02020603050405020304" pitchFamily="18" charset="0"/>
              </a:rPr>
              <a:t>constraining the weights of the model</a:t>
            </a:r>
            <a:r>
              <a:rPr lang="en-US" dirty="0">
                <a:solidFill>
                  <a:srgbClr val="000000"/>
                </a:solidFill>
                <a:latin typeface="Times New Roman" panose="02020603050405020304" pitchFamily="18" charset="0"/>
              </a:rPr>
              <a:t>. We will now look at </a:t>
            </a:r>
            <a:endParaRPr lang="tr-TR" dirty="0">
              <a:solidFill>
                <a:srgbClr val="000000"/>
              </a:solidFill>
              <a:latin typeface="Times New Roman" panose="02020603050405020304" pitchFamily="18" charset="0"/>
            </a:endParaRPr>
          </a:p>
          <a:p>
            <a:pPr marL="1200150" lvl="2" indent="-285750">
              <a:buFont typeface="Arial" panose="020B0604020202020204" pitchFamily="34" charset="0"/>
              <a:buChar char="•"/>
            </a:pPr>
            <a:r>
              <a:rPr lang="en-US" dirty="0">
                <a:solidFill>
                  <a:srgbClr val="000000"/>
                </a:solidFill>
                <a:latin typeface="Times New Roman" panose="02020603050405020304" pitchFamily="18" charset="0"/>
              </a:rPr>
              <a:t>Ridge Regression </a:t>
            </a:r>
            <a:endParaRPr lang="tr-TR" dirty="0">
              <a:solidFill>
                <a:srgbClr val="000000"/>
              </a:solidFill>
              <a:latin typeface="Times New Roman" panose="02020603050405020304" pitchFamily="18" charset="0"/>
            </a:endParaRPr>
          </a:p>
          <a:p>
            <a:pPr marL="1200150" lvl="2" indent="-285750">
              <a:buFont typeface="Arial" panose="020B0604020202020204" pitchFamily="34" charset="0"/>
              <a:buChar char="•"/>
            </a:pPr>
            <a:r>
              <a:rPr lang="en-US" dirty="0">
                <a:solidFill>
                  <a:srgbClr val="000000"/>
                </a:solidFill>
                <a:latin typeface="Times New Roman" panose="02020603050405020304" pitchFamily="18" charset="0"/>
              </a:rPr>
              <a:t>Lasso Regression</a:t>
            </a:r>
            <a:endParaRPr lang="tr-TR" dirty="0">
              <a:solidFill>
                <a:srgbClr val="000000"/>
              </a:solidFill>
              <a:latin typeface="Times New Roman" panose="02020603050405020304" pitchFamily="18" charset="0"/>
            </a:endParaRPr>
          </a:p>
          <a:p>
            <a:pPr marL="1200150" lvl="2" indent="-285750">
              <a:buFont typeface="Arial" panose="020B0604020202020204" pitchFamily="34" charset="0"/>
              <a:buChar char="•"/>
            </a:pPr>
            <a:r>
              <a:rPr lang="en-US" dirty="0">
                <a:solidFill>
                  <a:srgbClr val="000000"/>
                </a:solidFill>
                <a:latin typeface="Times New Roman" panose="02020603050405020304" pitchFamily="18" charset="0"/>
              </a:rPr>
              <a:t>Elastic Net</a:t>
            </a:r>
            <a:endParaRPr lang="tr-TR" dirty="0">
              <a:solidFill>
                <a:srgbClr val="000000"/>
              </a:solidFill>
              <a:latin typeface="Times New Roman" panose="02020603050405020304" pitchFamily="18" charset="0"/>
            </a:endParaRPr>
          </a:p>
          <a:p>
            <a:pPr lvl="2"/>
            <a:r>
              <a:rPr lang="en-US" dirty="0">
                <a:solidFill>
                  <a:srgbClr val="000000"/>
                </a:solidFill>
                <a:latin typeface="Times New Roman" panose="02020603050405020304" pitchFamily="18" charset="0"/>
              </a:rPr>
              <a:t>which implement three different ways to constrain the weights.</a:t>
            </a:r>
            <a:endParaRPr lang="de-DE" dirty="0"/>
          </a:p>
        </p:txBody>
      </p:sp>
    </p:spTree>
    <p:extLst>
      <p:ext uri="{BB962C8B-B14F-4D97-AF65-F5344CB8AC3E}">
        <p14:creationId xmlns:p14="http://schemas.microsoft.com/office/powerpoint/2010/main" val="144606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2" name="Rectangle 1">
            <a:extLst>
              <a:ext uri="{FF2B5EF4-FFF2-40B4-BE49-F238E27FC236}">
                <a16:creationId xmlns:a16="http://schemas.microsoft.com/office/drawing/2014/main" id="{FE34A6E4-7B4A-4954-82BF-106A34053D66}"/>
              </a:ext>
            </a:extLst>
          </p:cNvPr>
          <p:cNvSpPr/>
          <p:nvPr/>
        </p:nvSpPr>
        <p:spPr>
          <a:xfrm>
            <a:off x="228600" y="1295400"/>
            <a:ext cx="8690112" cy="923330"/>
          </a:xfrm>
          <a:prstGeom prst="rect">
            <a:avLst/>
          </a:prstGeom>
        </p:spPr>
        <p:txBody>
          <a:bodyPr wrap="square">
            <a:spAutoFit/>
          </a:bodyPr>
          <a:lstStyle/>
          <a:p>
            <a:r>
              <a:rPr lang="tr-TR" dirty="0">
                <a:solidFill>
                  <a:srgbClr val="000000"/>
                </a:solidFill>
                <a:latin typeface="Times New Roman" panose="02020603050405020304" pitchFamily="18" charset="0"/>
              </a:rPr>
              <a:t>A</a:t>
            </a:r>
            <a:r>
              <a:rPr lang="en-US" dirty="0">
                <a:solidFill>
                  <a:srgbClr val="000000"/>
                </a:solidFill>
                <a:latin typeface="Times New Roman" panose="02020603050405020304" pitchFamily="18" charset="0"/>
              </a:rPr>
              <a:t> linear model makes a prediction by simply computing a weighted sum of the input features, plus a constant called the </a:t>
            </a:r>
            <a:r>
              <a:rPr lang="en-US" i="1" dirty="0">
                <a:solidFill>
                  <a:srgbClr val="000000"/>
                </a:solidFill>
                <a:latin typeface="Times New Roman" panose="02020603050405020304" pitchFamily="18" charset="0"/>
              </a:rPr>
              <a:t>bias term</a:t>
            </a:r>
            <a:r>
              <a:rPr lang="en-US" dirty="0">
                <a:solidFill>
                  <a:srgbClr val="000000"/>
                </a:solidFill>
                <a:latin typeface="Times New Roman" panose="02020603050405020304" pitchFamily="18" charset="0"/>
              </a:rPr>
              <a:t> (also called the </a:t>
            </a:r>
            <a:r>
              <a:rPr lang="en-US" i="1" dirty="0">
                <a:solidFill>
                  <a:srgbClr val="000000"/>
                </a:solidFill>
                <a:latin typeface="Times New Roman" panose="02020603050405020304" pitchFamily="18" charset="0"/>
              </a:rPr>
              <a:t>intercept term</a:t>
            </a:r>
            <a:r>
              <a:rPr lang="en-US" dirty="0">
                <a:solidFill>
                  <a:srgbClr val="000000"/>
                </a:solidFill>
                <a:latin typeface="Times New Roman" panose="02020603050405020304" pitchFamily="18" charset="0"/>
              </a:rPr>
              <a:t>), as shown in </a:t>
            </a:r>
            <a:r>
              <a:rPr lang="en-US" dirty="0">
                <a:solidFill>
                  <a:srgbClr val="8E0012"/>
                </a:solidFill>
                <a:latin typeface="Times New Roman" panose="02020603050405020304" pitchFamily="18" charset="0"/>
                <a:hlinkClick r:id="rId3"/>
              </a:rPr>
              <a:t>Equation</a:t>
            </a:r>
            <a:endParaRPr lang="de-DE" dirty="0"/>
          </a:p>
        </p:txBody>
      </p:sp>
      <p:pic>
        <p:nvPicPr>
          <p:cNvPr id="3" name="Picture 2">
            <a:extLst>
              <a:ext uri="{FF2B5EF4-FFF2-40B4-BE49-F238E27FC236}">
                <a16:creationId xmlns:a16="http://schemas.microsoft.com/office/drawing/2014/main" id="{FB637931-E425-4D9C-92A3-8C7C64034E2E}"/>
              </a:ext>
            </a:extLst>
          </p:cNvPr>
          <p:cNvPicPr>
            <a:picLocks noChangeAspect="1"/>
          </p:cNvPicPr>
          <p:nvPr/>
        </p:nvPicPr>
        <p:blipFill>
          <a:blip r:embed="rId4"/>
          <a:stretch>
            <a:fillRect/>
          </a:stretch>
        </p:blipFill>
        <p:spPr>
          <a:xfrm>
            <a:off x="457200" y="2371130"/>
            <a:ext cx="5895975" cy="1171575"/>
          </a:xfrm>
          <a:prstGeom prst="rect">
            <a:avLst/>
          </a:prstGeom>
        </p:spPr>
      </p:pic>
      <p:pic>
        <p:nvPicPr>
          <p:cNvPr id="6" name="Picture 5">
            <a:extLst>
              <a:ext uri="{FF2B5EF4-FFF2-40B4-BE49-F238E27FC236}">
                <a16:creationId xmlns:a16="http://schemas.microsoft.com/office/drawing/2014/main" id="{E35303BF-4081-400D-BE12-3D235CBB031E}"/>
              </a:ext>
            </a:extLst>
          </p:cNvPr>
          <p:cNvPicPr>
            <a:picLocks noChangeAspect="1"/>
          </p:cNvPicPr>
          <p:nvPr/>
        </p:nvPicPr>
        <p:blipFill>
          <a:blip r:embed="rId5"/>
          <a:stretch>
            <a:fillRect/>
          </a:stretch>
        </p:blipFill>
        <p:spPr>
          <a:xfrm>
            <a:off x="6353175" y="2756197"/>
            <a:ext cx="333375" cy="523875"/>
          </a:xfrm>
          <a:prstGeom prst="rect">
            <a:avLst/>
          </a:prstGeom>
        </p:spPr>
      </p:pic>
      <p:pic>
        <p:nvPicPr>
          <p:cNvPr id="7" name="Picture 6">
            <a:extLst>
              <a:ext uri="{FF2B5EF4-FFF2-40B4-BE49-F238E27FC236}">
                <a16:creationId xmlns:a16="http://schemas.microsoft.com/office/drawing/2014/main" id="{2D8E7BA1-AA7F-452A-A447-451076B30675}"/>
              </a:ext>
            </a:extLst>
          </p:cNvPr>
          <p:cNvPicPr>
            <a:picLocks noChangeAspect="1"/>
          </p:cNvPicPr>
          <p:nvPr/>
        </p:nvPicPr>
        <p:blipFill>
          <a:blip r:embed="rId6"/>
          <a:stretch>
            <a:fillRect/>
          </a:stretch>
        </p:blipFill>
        <p:spPr>
          <a:xfrm>
            <a:off x="6604288" y="3016413"/>
            <a:ext cx="177512" cy="301771"/>
          </a:xfrm>
          <a:prstGeom prst="rect">
            <a:avLst/>
          </a:prstGeom>
        </p:spPr>
      </p:pic>
      <p:pic>
        <p:nvPicPr>
          <p:cNvPr id="8" name="Picture 7">
            <a:extLst>
              <a:ext uri="{FF2B5EF4-FFF2-40B4-BE49-F238E27FC236}">
                <a16:creationId xmlns:a16="http://schemas.microsoft.com/office/drawing/2014/main" id="{D3516424-FF7A-46EC-B10D-DB16BC086532}"/>
              </a:ext>
            </a:extLst>
          </p:cNvPr>
          <p:cNvPicPr>
            <a:picLocks noChangeAspect="1"/>
          </p:cNvPicPr>
          <p:nvPr/>
        </p:nvPicPr>
        <p:blipFill>
          <a:blip r:embed="rId7"/>
          <a:stretch>
            <a:fillRect/>
          </a:stretch>
        </p:blipFill>
        <p:spPr>
          <a:xfrm>
            <a:off x="6747163" y="2835438"/>
            <a:ext cx="285750" cy="361950"/>
          </a:xfrm>
          <a:prstGeom prst="rect">
            <a:avLst/>
          </a:prstGeom>
        </p:spPr>
      </p:pic>
      <p:pic>
        <p:nvPicPr>
          <p:cNvPr id="10" name="Picture 9">
            <a:extLst>
              <a:ext uri="{FF2B5EF4-FFF2-40B4-BE49-F238E27FC236}">
                <a16:creationId xmlns:a16="http://schemas.microsoft.com/office/drawing/2014/main" id="{35207AEA-C4DF-4D14-B6F3-B5F7EDCF3F91}"/>
              </a:ext>
            </a:extLst>
          </p:cNvPr>
          <p:cNvPicPr>
            <a:picLocks noChangeAspect="1"/>
          </p:cNvPicPr>
          <p:nvPr/>
        </p:nvPicPr>
        <p:blipFill>
          <a:blip r:embed="rId6"/>
          <a:stretch>
            <a:fillRect/>
          </a:stretch>
        </p:blipFill>
        <p:spPr>
          <a:xfrm>
            <a:off x="7004770" y="3046502"/>
            <a:ext cx="177512" cy="301771"/>
          </a:xfrm>
          <a:prstGeom prst="rect">
            <a:avLst/>
          </a:prstGeom>
        </p:spPr>
      </p:pic>
      <p:pic>
        <p:nvPicPr>
          <p:cNvPr id="9" name="Picture 8">
            <a:extLst>
              <a:ext uri="{FF2B5EF4-FFF2-40B4-BE49-F238E27FC236}">
                <a16:creationId xmlns:a16="http://schemas.microsoft.com/office/drawing/2014/main" id="{EE0F853C-2EBE-4DE0-B232-9C07679DA5F8}"/>
              </a:ext>
            </a:extLst>
          </p:cNvPr>
          <p:cNvPicPr>
            <a:picLocks noChangeAspect="1"/>
          </p:cNvPicPr>
          <p:nvPr/>
        </p:nvPicPr>
        <p:blipFill>
          <a:blip r:embed="rId8"/>
          <a:stretch>
            <a:fillRect/>
          </a:stretch>
        </p:blipFill>
        <p:spPr>
          <a:xfrm>
            <a:off x="471487" y="3461742"/>
            <a:ext cx="2933700" cy="466725"/>
          </a:xfrm>
          <a:prstGeom prst="rect">
            <a:avLst/>
          </a:prstGeom>
        </p:spPr>
      </p:pic>
      <p:pic>
        <p:nvPicPr>
          <p:cNvPr id="11" name="Picture 10">
            <a:extLst>
              <a:ext uri="{FF2B5EF4-FFF2-40B4-BE49-F238E27FC236}">
                <a16:creationId xmlns:a16="http://schemas.microsoft.com/office/drawing/2014/main" id="{70E12923-76F2-463F-8D8F-72DC548009EC}"/>
              </a:ext>
            </a:extLst>
          </p:cNvPr>
          <p:cNvPicPr>
            <a:picLocks noChangeAspect="1"/>
          </p:cNvPicPr>
          <p:nvPr/>
        </p:nvPicPr>
        <p:blipFill>
          <a:blip r:embed="rId9"/>
          <a:stretch>
            <a:fillRect/>
          </a:stretch>
        </p:blipFill>
        <p:spPr>
          <a:xfrm>
            <a:off x="475814" y="3928467"/>
            <a:ext cx="2981325" cy="438150"/>
          </a:xfrm>
          <a:prstGeom prst="rect">
            <a:avLst/>
          </a:prstGeom>
        </p:spPr>
      </p:pic>
      <p:pic>
        <p:nvPicPr>
          <p:cNvPr id="12" name="Picture 11">
            <a:extLst>
              <a:ext uri="{FF2B5EF4-FFF2-40B4-BE49-F238E27FC236}">
                <a16:creationId xmlns:a16="http://schemas.microsoft.com/office/drawing/2014/main" id="{15E5539E-4E18-473D-A1BF-8C22FFAF07C8}"/>
              </a:ext>
            </a:extLst>
          </p:cNvPr>
          <p:cNvPicPr>
            <a:picLocks noChangeAspect="1"/>
          </p:cNvPicPr>
          <p:nvPr/>
        </p:nvPicPr>
        <p:blipFill>
          <a:blip r:embed="rId10"/>
          <a:stretch>
            <a:fillRect/>
          </a:stretch>
        </p:blipFill>
        <p:spPr>
          <a:xfrm>
            <a:off x="457200" y="4371650"/>
            <a:ext cx="5829300" cy="819150"/>
          </a:xfrm>
          <a:prstGeom prst="rect">
            <a:avLst/>
          </a:prstGeom>
        </p:spPr>
      </p:pic>
    </p:spTree>
    <p:extLst>
      <p:ext uri="{BB962C8B-B14F-4D97-AF65-F5344CB8AC3E}">
        <p14:creationId xmlns:p14="http://schemas.microsoft.com/office/powerpoint/2010/main" val="1910050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2" name="Rectangle 2">
            <a:extLst>
              <a:ext uri="{FF2B5EF4-FFF2-40B4-BE49-F238E27FC236}">
                <a16:creationId xmlns:a16="http://schemas.microsoft.com/office/drawing/2014/main" id="{5DFA4134-622B-4F94-94AF-7EF12B6445AA}"/>
              </a:ext>
            </a:extLst>
          </p:cNvPr>
          <p:cNvSpPr>
            <a:spLocks noChangeArrowheads="1"/>
          </p:cNvSpPr>
          <p:nvPr/>
        </p:nvSpPr>
        <p:spPr bwMode="auto">
          <a:xfrm>
            <a:off x="226944" y="1174173"/>
            <a:ext cx="869011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Ridge Regression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Ridge Regression</a:t>
            </a:r>
            <a:r>
              <a:rPr kumimoji="0" lang="de-DE"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(also called </a:t>
            </a:r>
            <a:r>
              <a:rPr kumimoji="0" lang="de-DE" altLang="de-DE" sz="16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Tikhonov regularization</a:t>
            </a:r>
            <a:r>
              <a:rPr kumimoji="0" lang="de-DE"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is a regularized version of Linear Regression: a </a:t>
            </a:r>
            <a:r>
              <a:rPr kumimoji="0" lang="de-DE" altLang="de-DE" sz="16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regularization term</a:t>
            </a:r>
            <a:r>
              <a:rPr kumimoji="0" lang="de-DE"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tr-TR"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de-DE" sz="16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de-DE" sz="16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is added to the cost function. This forces the learning algorithm to not only fit the data but also keep the model weights as small as possible. </a:t>
            </a:r>
            <a:endParaRPr kumimoji="0" lang="tr-TR"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Note that the regularization term should only be added to the cost function during training. </a:t>
            </a:r>
            <a:endParaRPr kumimoji="0" lang="tr-TR"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Once the model is trained, you want to evaluate the model’s performance using the unregularized performance measure.</a:t>
            </a:r>
            <a:endParaRPr kumimoji="0" lang="de-DE" altLang="de-DE" sz="2000" b="0" i="0" u="none" strike="noStrike" cap="none" normalizeH="0" baseline="0" dirty="0">
              <a:ln>
                <a:noFill/>
              </a:ln>
              <a:solidFill>
                <a:schemeClr val="tx1"/>
              </a:solidFill>
              <a:effectLst/>
              <a:latin typeface="Arial" panose="020B0604020202020204" pitchFamily="34" charset="0"/>
            </a:endParaRPr>
          </a:p>
        </p:txBody>
      </p:sp>
      <p:sp>
        <p:nvSpPr>
          <p:cNvPr id="3" name="AutoShape 3">
            <a:extLst>
              <a:ext uri="{FF2B5EF4-FFF2-40B4-BE49-F238E27FC236}">
                <a16:creationId xmlns:a16="http://schemas.microsoft.com/office/drawing/2014/main" id="{205FB573-09FA-4D85-88D1-313105C08D87}"/>
              </a:ext>
            </a:extLst>
          </p:cNvPr>
          <p:cNvSpPr>
            <a:spLocks noChangeAspect="1" noChangeArrowheads="1"/>
          </p:cNvSpPr>
          <p:nvPr/>
        </p:nvSpPr>
        <p:spPr bwMode="auto">
          <a:xfrm>
            <a:off x="10409101" y="1455738"/>
            <a:ext cx="23125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 name="Rectangle 6">
            <a:extLst>
              <a:ext uri="{FF2B5EF4-FFF2-40B4-BE49-F238E27FC236}">
                <a16:creationId xmlns:a16="http://schemas.microsoft.com/office/drawing/2014/main" id="{0FCAD970-2EDA-42AA-A13E-97F9F254432C}"/>
              </a:ext>
            </a:extLst>
          </p:cNvPr>
          <p:cNvSpPr/>
          <p:nvPr/>
        </p:nvSpPr>
        <p:spPr>
          <a:xfrm>
            <a:off x="152400" y="4096407"/>
            <a:ext cx="8690112" cy="1569660"/>
          </a:xfrm>
          <a:prstGeom prst="rect">
            <a:avLst/>
          </a:prstGeom>
        </p:spPr>
        <p:txBody>
          <a:bodyPr wrap="square">
            <a:spAutoFit/>
          </a:bodyPr>
          <a:lstStyle/>
          <a:p>
            <a:r>
              <a:rPr lang="en-US" sz="1600" dirty="0">
                <a:solidFill>
                  <a:srgbClr val="000000"/>
                </a:solidFill>
                <a:latin typeface="Times New Roman" panose="02020603050405020304" pitchFamily="18" charset="0"/>
                <a:cs typeface="Times New Roman" panose="02020603050405020304" pitchFamily="18" charset="0"/>
              </a:rPr>
              <a:t>The hyperparameter α controls how much you want to regularize the model. </a:t>
            </a:r>
            <a:endParaRPr lang="tr-TR" sz="1600" dirty="0">
              <a:solidFill>
                <a:srgbClr val="000000"/>
              </a:solidFill>
              <a:latin typeface="Times New Roman" panose="02020603050405020304" pitchFamily="18" charset="0"/>
              <a:cs typeface="Times New Roman" panose="02020603050405020304" pitchFamily="18" charset="0"/>
            </a:endParaRPr>
          </a:p>
          <a:p>
            <a:r>
              <a:rPr lang="tr-TR" sz="1600" dirty="0">
                <a:solidFill>
                  <a:srgbClr val="000000"/>
                </a:solidFill>
                <a:latin typeface="Times New Roman" panose="02020603050405020304" pitchFamily="18" charset="0"/>
                <a:cs typeface="Times New Roman" panose="02020603050405020304" pitchFamily="18" charset="0"/>
              </a:rPr>
              <a:t>	</a:t>
            </a:r>
            <a:r>
              <a:rPr lang="en-US" sz="1600" dirty="0">
                <a:solidFill>
                  <a:srgbClr val="000000"/>
                </a:solidFill>
                <a:latin typeface="Times New Roman" panose="02020603050405020304" pitchFamily="18" charset="0"/>
                <a:cs typeface="Times New Roman" panose="02020603050405020304" pitchFamily="18" charset="0"/>
              </a:rPr>
              <a:t>If α = 0 then Ridge Regression is just Linear Regression. </a:t>
            </a:r>
            <a:endParaRPr lang="tr-TR" sz="1600" dirty="0">
              <a:solidFill>
                <a:srgbClr val="000000"/>
              </a:solidFill>
              <a:latin typeface="Times New Roman" panose="02020603050405020304" pitchFamily="18" charset="0"/>
              <a:cs typeface="Times New Roman" panose="02020603050405020304" pitchFamily="18" charset="0"/>
            </a:endParaRPr>
          </a:p>
          <a:p>
            <a:r>
              <a:rPr lang="tr-TR" sz="1600" dirty="0">
                <a:solidFill>
                  <a:srgbClr val="000000"/>
                </a:solidFill>
                <a:latin typeface="Times New Roman" panose="02020603050405020304" pitchFamily="18" charset="0"/>
                <a:cs typeface="Times New Roman" panose="02020603050405020304" pitchFamily="18" charset="0"/>
              </a:rPr>
              <a:t>	</a:t>
            </a:r>
            <a:r>
              <a:rPr lang="en-US" sz="1600" dirty="0">
                <a:solidFill>
                  <a:srgbClr val="000000"/>
                </a:solidFill>
                <a:latin typeface="Times New Roman" panose="02020603050405020304" pitchFamily="18" charset="0"/>
                <a:cs typeface="Times New Roman" panose="02020603050405020304" pitchFamily="18" charset="0"/>
              </a:rPr>
              <a:t>If α is very large, then all weights end up very close to zero and the result is a flat line going through the data’s mean. </a:t>
            </a:r>
            <a:endParaRPr lang="tr-TR" sz="1600" dirty="0">
              <a:solidFill>
                <a:srgbClr val="000000"/>
              </a:solidFill>
              <a:latin typeface="Times New Roman" panose="02020603050405020304" pitchFamily="18" charset="0"/>
              <a:cs typeface="Times New Roman" panose="02020603050405020304" pitchFamily="18" charset="0"/>
            </a:endParaRPr>
          </a:p>
          <a:p>
            <a:r>
              <a:rPr lang="tr-TR" sz="1600" dirty="0">
                <a:solidFill>
                  <a:srgbClr val="000000"/>
                </a:solidFill>
                <a:latin typeface="Times New Roman" panose="02020603050405020304" pitchFamily="18" charset="0"/>
                <a:cs typeface="Times New Roman" panose="02020603050405020304" pitchFamily="18" charset="0"/>
              </a:rPr>
              <a:t>        	</a:t>
            </a:r>
            <a:r>
              <a:rPr lang="de-DE" sz="1600" b="1" dirty="0">
                <a:solidFill>
                  <a:srgbClr val="000000"/>
                </a:solidFill>
                <a:latin typeface="Times New Roman" panose="02020603050405020304" pitchFamily="18" charset="0"/>
                <a:cs typeface="Times New Roman" panose="02020603050405020304" pitchFamily="18" charset="0"/>
              </a:rPr>
              <a:t>(large</a:t>
            </a:r>
            <a:r>
              <a:rPr lang="tr-TR" sz="1600" b="1" dirty="0">
                <a:solidFill>
                  <a:srgbClr val="000000"/>
                </a:solidFill>
                <a:latin typeface="Times New Roman" panose="02020603050405020304" pitchFamily="18" charset="0"/>
                <a:cs typeface="Times New Roman" panose="02020603050405020304" pitchFamily="18" charset="0"/>
              </a:rPr>
              <a:t> </a:t>
            </a:r>
            <a:r>
              <a:rPr lang="en-US" sz="1600" dirty="0">
                <a:solidFill>
                  <a:srgbClr val="000000"/>
                </a:solidFill>
                <a:latin typeface="Times New Roman" panose="02020603050405020304" pitchFamily="18" charset="0"/>
                <a:cs typeface="Times New Roman" panose="02020603050405020304" pitchFamily="18" charset="0"/>
              </a:rPr>
              <a:t>α</a:t>
            </a:r>
            <a:r>
              <a:rPr lang="en-US" sz="1600" b="1" dirty="0">
                <a:solidFill>
                  <a:srgbClr val="000000"/>
                </a:solidFill>
                <a:latin typeface="Times New Roman" panose="02020603050405020304" pitchFamily="18" charset="0"/>
                <a:cs typeface="Times New Roman" panose="02020603050405020304" pitchFamily="18" charset="0"/>
              </a:rPr>
              <a:t>: high bias/underfit, </a:t>
            </a:r>
            <a:r>
              <a:rPr lang="tr-TR"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000000"/>
                </a:solidFill>
                <a:latin typeface="Times New Roman" panose="02020603050405020304" pitchFamily="18" charset="0"/>
                <a:cs typeface="Times New Roman" panose="02020603050405020304" pitchFamily="18" charset="0"/>
              </a:rPr>
              <a:t>small </a:t>
            </a:r>
            <a:r>
              <a:rPr lang="en-US" sz="1600" dirty="0">
                <a:solidFill>
                  <a:srgbClr val="000000"/>
                </a:solidFill>
                <a:latin typeface="Times New Roman" panose="02020603050405020304" pitchFamily="18" charset="0"/>
                <a:cs typeface="Times New Roman" panose="02020603050405020304" pitchFamily="18" charset="0"/>
              </a:rPr>
              <a:t>α</a:t>
            </a:r>
            <a:r>
              <a:rPr lang="en-US" sz="1600" b="1" dirty="0">
                <a:solidFill>
                  <a:srgbClr val="000000"/>
                </a:solidFill>
                <a:latin typeface="Times New Roman" panose="02020603050405020304" pitchFamily="18" charset="0"/>
                <a:cs typeface="Times New Roman" panose="02020603050405020304" pitchFamily="18" charset="0"/>
              </a:rPr>
              <a:t>: high variance/overfit</a:t>
            </a:r>
            <a:r>
              <a:rPr lang="tr-TR" sz="1600" b="1" dirty="0">
                <a:solidFill>
                  <a:srgbClr val="000000"/>
                </a:solidFill>
                <a:latin typeface="Times New Roman" panose="02020603050405020304" pitchFamily="18" charset="0"/>
                <a:cs typeface="Times New Roman" panose="02020603050405020304" pitchFamily="18" charset="0"/>
              </a:rPr>
              <a:t>)</a:t>
            </a:r>
          </a:p>
          <a:p>
            <a:r>
              <a:rPr lang="en-US" sz="1600" b="1" dirty="0">
                <a:solidFill>
                  <a:srgbClr val="000000"/>
                </a:solidFill>
                <a:latin typeface="Times New Roman" panose="02020603050405020304" pitchFamily="18" charset="0"/>
                <a:cs typeface="Times New Roman" panose="02020603050405020304" pitchFamily="18" charset="0"/>
              </a:rPr>
              <a:t>Equation</a:t>
            </a:r>
            <a:r>
              <a:rPr lang="en-US" sz="1600" dirty="0">
                <a:solidFill>
                  <a:srgbClr val="000000"/>
                </a:solidFill>
                <a:latin typeface="Times New Roman" panose="02020603050405020304" pitchFamily="18" charset="0"/>
                <a:cs typeface="Times New Roman" panose="02020603050405020304" pitchFamily="18" charset="0"/>
              </a:rPr>
              <a:t>  presents the Ridge Regression cost function.</a:t>
            </a:r>
            <a:endParaRPr lang="de-DE" sz="1600"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65ED4EA-3BFD-4FF1-AD6A-55BE21D4B9D5}"/>
              </a:ext>
            </a:extLst>
          </p:cNvPr>
          <p:cNvPicPr>
            <a:picLocks noChangeAspect="1"/>
          </p:cNvPicPr>
          <p:nvPr/>
        </p:nvPicPr>
        <p:blipFill>
          <a:blip r:embed="rId3"/>
          <a:stretch>
            <a:fillRect/>
          </a:stretch>
        </p:blipFill>
        <p:spPr>
          <a:xfrm>
            <a:off x="3025843" y="5756757"/>
            <a:ext cx="2943225" cy="723900"/>
          </a:xfrm>
          <a:prstGeom prst="rect">
            <a:avLst/>
          </a:prstGeom>
        </p:spPr>
      </p:pic>
      <p:pic>
        <p:nvPicPr>
          <p:cNvPr id="10" name="Picture 9">
            <a:extLst>
              <a:ext uri="{FF2B5EF4-FFF2-40B4-BE49-F238E27FC236}">
                <a16:creationId xmlns:a16="http://schemas.microsoft.com/office/drawing/2014/main" id="{3CDB7E62-1BBB-408F-B228-5E6B5EB5A814}"/>
              </a:ext>
            </a:extLst>
          </p:cNvPr>
          <p:cNvPicPr>
            <a:picLocks noChangeAspect="1"/>
          </p:cNvPicPr>
          <p:nvPr/>
        </p:nvPicPr>
        <p:blipFill>
          <a:blip r:embed="rId4"/>
          <a:stretch>
            <a:fillRect/>
          </a:stretch>
        </p:blipFill>
        <p:spPr>
          <a:xfrm>
            <a:off x="3689639" y="1930245"/>
            <a:ext cx="885825" cy="857250"/>
          </a:xfrm>
          <a:prstGeom prst="rect">
            <a:avLst/>
          </a:prstGeom>
        </p:spPr>
      </p:pic>
    </p:spTree>
    <p:extLst>
      <p:ext uri="{BB962C8B-B14F-4D97-AF65-F5344CB8AC3E}">
        <p14:creationId xmlns:p14="http://schemas.microsoft.com/office/powerpoint/2010/main" val="279026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10" name="Rectangle 5">
            <a:extLst>
              <a:ext uri="{FF2B5EF4-FFF2-40B4-BE49-F238E27FC236}">
                <a16:creationId xmlns:a16="http://schemas.microsoft.com/office/drawing/2014/main" id="{0B6B3527-2A3F-47D0-911F-0A1BE9E09D3D}"/>
              </a:ext>
            </a:extLst>
          </p:cNvPr>
          <p:cNvSpPr>
            <a:spLocks noChangeArrowheads="1"/>
          </p:cNvSpPr>
          <p:nvPr/>
        </p:nvSpPr>
        <p:spPr bwMode="auto">
          <a:xfrm>
            <a:off x="228600" y="1324905"/>
            <a:ext cx="829670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de-DE" altLang="de-DE" sz="1500" dirty="0">
                <a:solidFill>
                  <a:srgbClr val="8E0012"/>
                </a:solidFill>
                <a:latin typeface="Times New Roman" panose="02020603050405020304" pitchFamily="18" charset="0"/>
                <a:cs typeface="Times New Roman" panose="02020603050405020304" pitchFamily="18" charset="0"/>
              </a:rPr>
              <a:t>Figure </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shows several Ridge models trained on some linear data using different </a:t>
            </a:r>
            <a:r>
              <a:rPr kumimoji="0" lang="de-DE" altLang="de-DE" sz="15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α</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value. </a:t>
            </a:r>
            <a:endParaRPr kumimoji="0" lang="tr-TR"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On the left, plain Ridge models are used, leading to linear predictions. </a:t>
            </a:r>
            <a:endParaRPr lang="tr-TR" altLang="de-DE" sz="1500" dirty="0">
              <a:solidFill>
                <a:srgbClr val="000000"/>
              </a:solidFill>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On the right, the data is first expanded using </a:t>
            </a:r>
            <a:r>
              <a:rPr kumimoji="0" lang="de-DE" altLang="de-DE" sz="1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PolynomialFeatures(degree=10)</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then it</a:t>
            </a:r>
            <a:r>
              <a:rPr lang="tr-TR" altLang="de-DE" sz="1500" dirty="0">
                <a:solidFill>
                  <a:srgbClr val="000000"/>
                </a:solidFill>
                <a:latin typeface="Times New Roman" panose="02020603050405020304" pitchFamily="18" charset="0"/>
                <a:cs typeface="Times New Roman" panose="02020603050405020304" pitchFamily="18" charset="0"/>
              </a:rPr>
              <a:t> </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is scaled using a </a:t>
            </a:r>
            <a:r>
              <a:rPr kumimoji="0" lang="de-DE" altLang="de-DE" sz="15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StandardScaler</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and finally the Ridge models are applied to the resulting</a:t>
            </a:r>
            <a:r>
              <a:rPr kumimoji="0" lang="tr-TR"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lang="de-DE" altLang="de-DE" sz="1500" dirty="0">
                <a:solidFill>
                  <a:srgbClr val="000000"/>
                </a:solidFill>
                <a:latin typeface="Times New Roman" panose="02020603050405020304" pitchFamily="18" charset="0"/>
                <a:cs typeface="Times New Roman" panose="02020603050405020304" pitchFamily="18" charset="0"/>
              </a:rPr>
              <a:t>features: this is Polynomial Regression with Ridge regularization. Note how increasing </a:t>
            </a:r>
            <a:r>
              <a:rPr lang="de-DE" altLang="de-DE" sz="1500" i="1" dirty="0">
                <a:solidFill>
                  <a:srgbClr val="000000"/>
                </a:solidFill>
                <a:latin typeface="Times New Roman" panose="02020603050405020304" pitchFamily="18" charset="0"/>
                <a:cs typeface="Times New Roman" panose="02020603050405020304" pitchFamily="18" charset="0"/>
              </a:rPr>
              <a:t>α</a:t>
            </a:r>
            <a:r>
              <a:rPr lang="de-DE" altLang="de-DE" sz="1500" dirty="0">
                <a:solidFill>
                  <a:srgbClr val="000000"/>
                </a:solidFill>
                <a:latin typeface="Times New Roman" panose="02020603050405020304" pitchFamily="18" charset="0"/>
                <a:cs typeface="Times New Roman" panose="02020603050405020304" pitchFamily="18" charset="0"/>
              </a:rPr>
              <a:t> leads to flatter (i.e., less extreme, more reasonable) predictions; this reduces the model’s variance but increases its </a:t>
            </a:r>
            <a:r>
              <a:rPr lang="tr-TR" altLang="de-DE" sz="1500" dirty="0">
                <a:solidFill>
                  <a:srgbClr val="000000"/>
                </a:solidFill>
                <a:latin typeface="Times New Roman" panose="02020603050405020304" pitchFamily="18" charset="0"/>
                <a:cs typeface="Times New Roman" panose="02020603050405020304" pitchFamily="18" charset="0"/>
              </a:rPr>
              <a:t>bias.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11" name="AutoShape 3">
            <a:extLst>
              <a:ext uri="{FF2B5EF4-FFF2-40B4-BE49-F238E27FC236}">
                <a16:creationId xmlns:a16="http://schemas.microsoft.com/office/drawing/2014/main" id="{0BB7DFB6-C713-4A4D-9197-5858F0FA91C8}"/>
              </a:ext>
            </a:extLst>
          </p:cNvPr>
          <p:cNvSpPr>
            <a:spLocks noChangeAspect="1" noChangeArrowheads="1"/>
          </p:cNvSpPr>
          <p:nvPr/>
        </p:nvSpPr>
        <p:spPr bwMode="auto">
          <a:xfrm>
            <a:off x="320538" y="1162114"/>
            <a:ext cx="276557"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2" name="Picture 11">
            <a:extLst>
              <a:ext uri="{FF2B5EF4-FFF2-40B4-BE49-F238E27FC236}">
                <a16:creationId xmlns:a16="http://schemas.microsoft.com/office/drawing/2014/main" id="{5E5A2C13-0E5B-4F16-9767-B414ECC962F5}"/>
              </a:ext>
            </a:extLst>
          </p:cNvPr>
          <p:cNvPicPr>
            <a:picLocks noChangeAspect="1"/>
          </p:cNvPicPr>
          <p:nvPr/>
        </p:nvPicPr>
        <p:blipFill>
          <a:blip r:embed="rId3"/>
          <a:stretch>
            <a:fillRect/>
          </a:stretch>
        </p:blipFill>
        <p:spPr>
          <a:xfrm>
            <a:off x="1600200" y="3093410"/>
            <a:ext cx="5638800" cy="3156728"/>
          </a:xfrm>
          <a:prstGeom prst="rect">
            <a:avLst/>
          </a:prstGeom>
        </p:spPr>
      </p:pic>
    </p:spTree>
    <p:extLst>
      <p:ext uri="{BB962C8B-B14F-4D97-AF65-F5344CB8AC3E}">
        <p14:creationId xmlns:p14="http://schemas.microsoft.com/office/powerpoint/2010/main" val="3051369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Regularization</a:t>
            </a:r>
            <a:endParaRPr lang="en-US" sz="1800" dirty="0"/>
          </a:p>
        </p:txBody>
      </p:sp>
      <p:sp>
        <p:nvSpPr>
          <p:cNvPr id="2" name="Rectangle 1">
            <a:extLst>
              <a:ext uri="{FF2B5EF4-FFF2-40B4-BE49-F238E27FC236}">
                <a16:creationId xmlns:a16="http://schemas.microsoft.com/office/drawing/2014/main" id="{76FE7430-6F17-4FEF-80D6-49FFFD405115}"/>
              </a:ext>
            </a:extLst>
          </p:cNvPr>
          <p:cNvSpPr/>
          <p:nvPr/>
        </p:nvSpPr>
        <p:spPr>
          <a:xfrm>
            <a:off x="228600" y="1295400"/>
            <a:ext cx="8690112" cy="1302921"/>
          </a:xfrm>
          <a:prstGeom prst="rect">
            <a:avLst/>
          </a:prstGeom>
        </p:spPr>
        <p:txBody>
          <a:bodyPr wrap="square">
            <a:spAutoFit/>
          </a:bodyPr>
          <a:lstStyle/>
          <a:p>
            <a:r>
              <a:rPr lang="tr-TR" sz="1600" dirty="0">
                <a:solidFill>
                  <a:srgbClr val="000000"/>
                </a:solidFill>
                <a:latin typeface="Times New Roman" panose="02020603050405020304" pitchFamily="18" charset="0"/>
              </a:rPr>
              <a:t>T</a:t>
            </a:r>
            <a:r>
              <a:rPr lang="en-US" sz="1600" dirty="0">
                <a:solidFill>
                  <a:srgbClr val="000000"/>
                </a:solidFill>
                <a:latin typeface="Times New Roman" panose="02020603050405020304" pitchFamily="18" charset="0"/>
              </a:rPr>
              <a:t>he bias term </a:t>
            </a:r>
            <a:r>
              <a:rPr lang="en-US" sz="1600" i="1" dirty="0">
                <a:solidFill>
                  <a:srgbClr val="000000"/>
                </a:solidFill>
                <a:latin typeface="Times New Roman" panose="02020603050405020304" pitchFamily="18" charset="0"/>
              </a:rPr>
              <a:t>θ</a:t>
            </a:r>
            <a:r>
              <a:rPr lang="en-US" sz="1600" baseline="-25000" dirty="0">
                <a:solidFill>
                  <a:srgbClr val="000000"/>
                </a:solidFill>
                <a:latin typeface="Times New Roman" panose="02020603050405020304" pitchFamily="18" charset="0"/>
              </a:rPr>
              <a:t>0</a:t>
            </a:r>
            <a:r>
              <a:rPr lang="en-US" sz="1600" dirty="0">
                <a:solidFill>
                  <a:srgbClr val="000000"/>
                </a:solidFill>
                <a:latin typeface="Times New Roman" panose="02020603050405020304" pitchFamily="18" charset="0"/>
              </a:rPr>
              <a:t> is not regularized (the sum starts at </a:t>
            </a:r>
            <a:r>
              <a:rPr lang="en-US" sz="1600" i="1" dirty="0" err="1">
                <a:solidFill>
                  <a:srgbClr val="000000"/>
                </a:solidFill>
                <a:latin typeface="Times New Roman" panose="02020603050405020304" pitchFamily="18" charset="0"/>
              </a:rPr>
              <a:t>i</a:t>
            </a:r>
            <a:r>
              <a:rPr lang="en-US" sz="1600" dirty="0">
                <a:solidFill>
                  <a:srgbClr val="000000"/>
                </a:solidFill>
                <a:latin typeface="Times New Roman" panose="02020603050405020304" pitchFamily="18" charset="0"/>
              </a:rPr>
              <a:t> = 1, not 0). If we define </a:t>
            </a:r>
            <a:r>
              <a:rPr lang="en-US" sz="1600" b="1" dirty="0">
                <a:solidFill>
                  <a:srgbClr val="000000"/>
                </a:solidFill>
                <a:latin typeface="Times New Roman" panose="02020603050405020304" pitchFamily="18" charset="0"/>
              </a:rPr>
              <a:t>w</a:t>
            </a:r>
            <a:r>
              <a:rPr lang="en-US" sz="1600" dirty="0">
                <a:solidFill>
                  <a:srgbClr val="000000"/>
                </a:solidFill>
                <a:latin typeface="Times New Roman" panose="02020603050405020304" pitchFamily="18" charset="0"/>
              </a:rPr>
              <a:t> as the vector of feature weights (</a:t>
            </a:r>
            <a:r>
              <a:rPr lang="en-US" sz="1600" i="1" dirty="0">
                <a:solidFill>
                  <a:srgbClr val="000000"/>
                </a:solidFill>
                <a:latin typeface="Times New Roman" panose="02020603050405020304" pitchFamily="18" charset="0"/>
              </a:rPr>
              <a:t>θ</a:t>
            </a:r>
            <a:r>
              <a:rPr lang="en-US" sz="1600" baseline="-25000" dirty="0">
                <a:solidFill>
                  <a:srgbClr val="000000"/>
                </a:solidFill>
                <a:latin typeface="Times New Roman" panose="02020603050405020304" pitchFamily="18" charset="0"/>
              </a:rPr>
              <a:t>1</a:t>
            </a:r>
            <a:r>
              <a:rPr lang="en-US" sz="1600" dirty="0">
                <a:solidFill>
                  <a:srgbClr val="000000"/>
                </a:solidFill>
                <a:latin typeface="Times New Roman" panose="02020603050405020304" pitchFamily="18" charset="0"/>
              </a:rPr>
              <a:t> to </a:t>
            </a:r>
            <a:r>
              <a:rPr lang="en-US" sz="1600" i="1" dirty="0" err="1">
                <a:solidFill>
                  <a:srgbClr val="000000"/>
                </a:solidFill>
                <a:latin typeface="Times New Roman" panose="02020603050405020304" pitchFamily="18" charset="0"/>
              </a:rPr>
              <a:t>θ</a:t>
            </a:r>
            <a:r>
              <a:rPr lang="en-US" sz="1600" i="1" baseline="-25000" dirty="0" err="1">
                <a:solidFill>
                  <a:srgbClr val="000000"/>
                </a:solidFill>
                <a:latin typeface="Times New Roman" panose="02020603050405020304" pitchFamily="18" charset="0"/>
              </a:rPr>
              <a:t>n</a:t>
            </a:r>
            <a:r>
              <a:rPr lang="en-US" sz="1600" dirty="0">
                <a:solidFill>
                  <a:srgbClr val="000000"/>
                </a:solidFill>
                <a:latin typeface="Times New Roman" panose="02020603050405020304" pitchFamily="18" charset="0"/>
              </a:rPr>
              <a:t>), then the regularization term is simply equal to</a:t>
            </a:r>
            <a:endParaRPr lang="tr-TR" sz="1600" dirty="0">
              <a:solidFill>
                <a:srgbClr val="000000"/>
              </a:solidFill>
              <a:latin typeface="Times New Roman" panose="02020603050405020304" pitchFamily="18" charset="0"/>
            </a:endParaRPr>
          </a:p>
          <a:p>
            <a:r>
              <a:rPr lang="tr-TR" sz="1600" dirty="0">
                <a:solidFill>
                  <a:srgbClr val="000000"/>
                </a:solidFill>
                <a:latin typeface="Times New Roman" panose="02020603050405020304" pitchFamily="18" charset="0"/>
              </a:rPr>
              <a:t>                                                   </a:t>
            </a:r>
            <a:r>
              <a:rPr lang="en-US" sz="2000" dirty="0">
                <a:solidFill>
                  <a:srgbClr val="000000"/>
                </a:solidFill>
                <a:latin typeface="Times New Roman" panose="02020603050405020304" pitchFamily="18" charset="0"/>
              </a:rPr>
              <a:t> ½(∥ </a:t>
            </a:r>
            <a:r>
              <a:rPr lang="en-US" sz="2000" b="1" dirty="0">
                <a:solidFill>
                  <a:srgbClr val="000000"/>
                </a:solidFill>
                <a:latin typeface="Times New Roman" panose="02020603050405020304" pitchFamily="18" charset="0"/>
              </a:rPr>
              <a:t>w</a:t>
            </a:r>
            <a:r>
              <a:rPr lang="en-US" sz="2000" dirty="0">
                <a:solidFill>
                  <a:srgbClr val="000000"/>
                </a:solidFill>
                <a:latin typeface="Times New Roman" panose="02020603050405020304" pitchFamily="18" charset="0"/>
              </a:rPr>
              <a:t> ∥</a:t>
            </a:r>
            <a:r>
              <a:rPr lang="en-US" sz="2000" baseline="-25000" dirty="0">
                <a:solidFill>
                  <a:srgbClr val="000000"/>
                </a:solidFill>
                <a:latin typeface="Times New Roman" panose="02020603050405020304" pitchFamily="18" charset="0"/>
              </a:rPr>
              <a:t>2</a:t>
            </a:r>
            <a:r>
              <a:rPr lang="en-US" sz="2000" dirty="0">
                <a:solidFill>
                  <a:srgbClr val="000000"/>
                </a:solidFill>
                <a:latin typeface="Times New Roman" panose="02020603050405020304" pitchFamily="18" charset="0"/>
              </a:rPr>
              <a:t>)</a:t>
            </a:r>
            <a:r>
              <a:rPr lang="en-US" sz="2000" baseline="30000" dirty="0">
                <a:solidFill>
                  <a:srgbClr val="000000"/>
                </a:solidFill>
                <a:latin typeface="Times New Roman" panose="02020603050405020304" pitchFamily="18" charset="0"/>
              </a:rPr>
              <a:t>2</a:t>
            </a:r>
            <a:endParaRPr lang="tr-TR" sz="2000" baseline="30000" dirty="0">
              <a:solidFill>
                <a:srgbClr val="000000"/>
              </a:solidFill>
              <a:latin typeface="Times New Roman" panose="02020603050405020304" pitchFamily="18" charset="0"/>
            </a:endParaRPr>
          </a:p>
          <a:p>
            <a:endParaRPr lang="tr-TR" sz="1600" baseline="30000" dirty="0">
              <a:solidFill>
                <a:srgbClr val="000000"/>
              </a:solidFill>
              <a:latin typeface="Times New Roman" panose="02020603050405020304" pitchFamily="18" charset="0"/>
            </a:endParaRPr>
          </a:p>
          <a:p>
            <a:r>
              <a:rPr lang="en-US" sz="1600" dirty="0">
                <a:solidFill>
                  <a:srgbClr val="000000"/>
                </a:solidFill>
                <a:latin typeface="Times New Roman" panose="02020603050405020304" pitchFamily="18" charset="0"/>
              </a:rPr>
              <a:t>where ∥ · ∥</a:t>
            </a:r>
            <a:r>
              <a:rPr lang="en-US" sz="1600" baseline="-25000" dirty="0">
                <a:solidFill>
                  <a:srgbClr val="000000"/>
                </a:solidFill>
                <a:latin typeface="Times New Roman" panose="02020603050405020304" pitchFamily="18" charset="0"/>
              </a:rPr>
              <a:t>2</a:t>
            </a:r>
            <a:r>
              <a:rPr lang="en-US" sz="1600" dirty="0">
                <a:solidFill>
                  <a:srgbClr val="000000"/>
                </a:solidFill>
                <a:latin typeface="Times New Roman" panose="02020603050405020304" pitchFamily="18" charset="0"/>
              </a:rPr>
              <a:t> represents the </a:t>
            </a:r>
            <a:r>
              <a:rPr lang="en-US" sz="1600" b="1" dirty="0">
                <a:solidFill>
                  <a:srgbClr val="000000"/>
                </a:solidFill>
                <a:latin typeface="Times New Roman" panose="02020603050405020304" pitchFamily="18" charset="0"/>
              </a:rPr>
              <a:t>ℓ</a:t>
            </a:r>
            <a:r>
              <a:rPr lang="en-US" sz="1600" b="1" baseline="-25000" dirty="0">
                <a:solidFill>
                  <a:srgbClr val="000000"/>
                </a:solidFill>
                <a:latin typeface="Times New Roman" panose="02020603050405020304" pitchFamily="18" charset="0"/>
              </a:rPr>
              <a:t>2</a:t>
            </a:r>
            <a:r>
              <a:rPr lang="en-US" sz="1600" b="1" dirty="0">
                <a:solidFill>
                  <a:srgbClr val="000000"/>
                </a:solidFill>
                <a:latin typeface="Times New Roman" panose="02020603050405020304" pitchFamily="18" charset="0"/>
              </a:rPr>
              <a:t> norm </a:t>
            </a:r>
            <a:r>
              <a:rPr lang="en-US" sz="1600" dirty="0">
                <a:solidFill>
                  <a:srgbClr val="000000"/>
                </a:solidFill>
                <a:latin typeface="Times New Roman" panose="02020603050405020304" pitchFamily="18" charset="0"/>
              </a:rPr>
              <a:t>of the weight vector.</a:t>
            </a:r>
            <a:endParaRPr lang="de-DE" sz="1600" dirty="0"/>
          </a:p>
        </p:txBody>
      </p:sp>
      <p:sp>
        <p:nvSpPr>
          <p:cNvPr id="8" name="Rectangle 2">
            <a:extLst>
              <a:ext uri="{FF2B5EF4-FFF2-40B4-BE49-F238E27FC236}">
                <a16:creationId xmlns:a16="http://schemas.microsoft.com/office/drawing/2014/main" id="{B6B2AF87-0F27-4D69-AF68-EC7A65CCC533}"/>
              </a:ext>
            </a:extLst>
          </p:cNvPr>
          <p:cNvSpPr>
            <a:spLocks noChangeArrowheads="1"/>
          </p:cNvSpPr>
          <p:nvPr/>
        </p:nvSpPr>
        <p:spPr bwMode="auto">
          <a:xfrm>
            <a:off x="381000" y="2865106"/>
            <a:ext cx="8537712"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5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norms</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are:</a:t>
            </a:r>
            <a:endParaRPr kumimoji="0" lang="de-DE" altLang="de-DE"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Computing the root of a sum of squares (RMSE) corresponds to the </a:t>
            </a:r>
            <a:r>
              <a:rPr kumimoji="0" lang="de-DE" altLang="de-DE" sz="15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Euclidian norm</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it is the notion of distance you are familiar with. It is also called the ℓ</a:t>
            </a:r>
            <a:r>
              <a:rPr kumimoji="0" lang="de-DE" altLang="de-DE" sz="1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2</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de-DE" altLang="de-DE" sz="15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norm</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noted ∥ · ∥</a:t>
            </a:r>
            <a:r>
              <a:rPr kumimoji="0" lang="de-DE" altLang="de-DE" sz="1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2</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(or just ∥ ·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Computing the sum of absolutes (MAE) corresponds to the ℓ</a:t>
            </a:r>
            <a:r>
              <a:rPr kumimoji="0" lang="de-DE" altLang="de-DE" sz="1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1</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de-DE" altLang="de-DE" sz="15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norm</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noted ∥ · ∥</a:t>
            </a:r>
            <a:r>
              <a:rPr kumimoji="0" lang="de-DE" altLang="de-DE" sz="1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1</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It is sometimes called the </a:t>
            </a:r>
            <a:r>
              <a:rPr kumimoji="0" lang="de-DE" altLang="de-DE" sz="15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Manhattan norm</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because it measures the distance between two points in a city if you can only travel along orthogonal city blocks.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More generally, the </a:t>
            </a:r>
            <a:r>
              <a:rPr kumimoji="0" lang="de-DE" altLang="de-DE"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ℓ</a:t>
            </a:r>
            <a:r>
              <a:rPr kumimoji="0" lang="de-DE" altLang="de-DE" sz="1100" b="0" i="1"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k</a:t>
            </a:r>
            <a:r>
              <a:rPr kumimoji="0" lang="de-DE" altLang="de-DE"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de-DE" altLang="de-DE" sz="15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norm</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of a vector </a:t>
            </a:r>
            <a:r>
              <a:rPr kumimoji="0" lang="de-DE" altLang="de-DE" sz="15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containing </a:t>
            </a:r>
            <a:r>
              <a:rPr kumimoji="0" lang="de-DE" altLang="de-DE" sz="15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elements is defined as</a:t>
            </a:r>
            <a:endParaRPr kumimoji="0" lang="tr-TR"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tr-TR" altLang="de-DE" sz="15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tr-TR"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tr-TR" altLang="de-DE" sz="15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ℓ</a:t>
            </a:r>
            <a:r>
              <a:rPr kumimoji="0" lang="de-DE" altLang="de-DE" sz="1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0</a:t>
            </a:r>
            <a:r>
              <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just gives the cardinality of the vector (i.e., the number of ele</a:t>
            </a:r>
            <a:r>
              <a:rPr kumimoji="0" lang="tr-TR" altLang="de-DE" sz="15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ments</a:t>
            </a:r>
            <a:endParaRPr kumimoji="0" lang="de-DE" altLang="de-DE"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9" name="AutoShape 3">
            <a:extLst>
              <a:ext uri="{FF2B5EF4-FFF2-40B4-BE49-F238E27FC236}">
                <a16:creationId xmlns:a16="http://schemas.microsoft.com/office/drawing/2014/main" id="{9B670FCF-1A8E-4CFD-8D0D-F2037E5BC11B}"/>
              </a:ext>
            </a:extLst>
          </p:cNvPr>
          <p:cNvSpPr>
            <a:spLocks noChangeAspect="1" noChangeArrowheads="1"/>
          </p:cNvSpPr>
          <p:nvPr/>
        </p:nvSpPr>
        <p:spPr bwMode="auto">
          <a:xfrm>
            <a:off x="6419850" y="31924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 name="Picture 9">
            <a:extLst>
              <a:ext uri="{FF2B5EF4-FFF2-40B4-BE49-F238E27FC236}">
                <a16:creationId xmlns:a16="http://schemas.microsoft.com/office/drawing/2014/main" id="{63F920BD-47E4-41CE-94D6-DF2890450089}"/>
              </a:ext>
            </a:extLst>
          </p:cNvPr>
          <p:cNvPicPr>
            <a:picLocks noChangeAspect="1"/>
          </p:cNvPicPr>
          <p:nvPr/>
        </p:nvPicPr>
        <p:blipFill>
          <a:blip r:embed="rId3"/>
          <a:stretch>
            <a:fillRect/>
          </a:stretch>
        </p:blipFill>
        <p:spPr>
          <a:xfrm>
            <a:off x="2209800" y="4648200"/>
            <a:ext cx="3695700" cy="590550"/>
          </a:xfrm>
          <a:prstGeom prst="rect">
            <a:avLst/>
          </a:prstGeom>
        </p:spPr>
      </p:pic>
    </p:spTree>
    <p:extLst>
      <p:ext uri="{BB962C8B-B14F-4D97-AF65-F5344CB8AC3E}">
        <p14:creationId xmlns:p14="http://schemas.microsoft.com/office/powerpoint/2010/main" val="42587253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3702</Words>
  <Application>Microsoft Office PowerPoint</Application>
  <PresentationFormat>On-screen Show (4:3)</PresentationFormat>
  <Paragraphs>266</Paragraphs>
  <Slides>32</Slides>
  <Notes>32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Arial</vt:lpstr>
      <vt:lpstr>Calibri</vt:lpstr>
      <vt:lpstr>charter</vt:lpstr>
      <vt:lpstr>CIDFont+F1</vt:lpstr>
      <vt:lpstr>CIDFont+F14</vt:lpstr>
      <vt:lpstr>CIDFont+F2</vt:lpstr>
      <vt:lpstr>CIDFont+F4</vt:lpstr>
      <vt:lpstr>CIDFont+F9</vt:lpstr>
      <vt:lpstr>Courier New</vt:lpstr>
      <vt:lpstr>Impact</vt:lpstr>
      <vt:lpstr>Times New Roman</vt:lpstr>
      <vt:lpstr>Wingdings</vt:lpstr>
      <vt:lpstr>NewsPrint</vt:lpstr>
      <vt:lpstr>Custom Design</vt:lpstr>
      <vt:lpstr>PowerPoint Presentation</vt:lpstr>
      <vt:lpstr>Polynomial Regression</vt:lpstr>
      <vt:lpstr>Polynomial Regression</vt:lpstr>
      <vt:lpstr>Polynomial Regression</vt:lpstr>
      <vt:lpstr>Regularization</vt:lpstr>
      <vt:lpstr>Regularization</vt:lpstr>
      <vt:lpstr>Regularization</vt:lpstr>
      <vt:lpstr>Regularization</vt:lpstr>
      <vt:lpstr>Regularization</vt:lpstr>
      <vt:lpstr>Regularization</vt:lpstr>
      <vt:lpstr>Regularization</vt:lpstr>
      <vt:lpstr>Regularization</vt:lpstr>
      <vt:lpstr>Regularization</vt:lpstr>
      <vt:lpstr>Regularization</vt:lpstr>
      <vt:lpstr>Regularization</vt:lpstr>
      <vt:lpstr>Regularization</vt:lpstr>
      <vt:lpstr>Regularization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hdemirtas</dc:creator>
  <cp:lastModifiedBy>Cumhur Baştürk (AKS-Teknoloji, Dijital ve Bireysel UW)</cp:lastModifiedBy>
  <cp:revision>181</cp:revision>
  <dcterms:created xsi:type="dcterms:W3CDTF">2020-11-02T06:45:19Z</dcterms:created>
  <dcterms:modified xsi:type="dcterms:W3CDTF">2021-04-12T15:20:31Z</dcterms:modified>
</cp:coreProperties>
</file>